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407" r:id="rId2"/>
    <p:sldId id="437" r:id="rId3"/>
    <p:sldId id="438" r:id="rId4"/>
    <p:sldId id="439" r:id="rId5"/>
    <p:sldId id="44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88">
          <p15:clr>
            <a:srgbClr val="A4A3A4"/>
          </p15:clr>
        </p15:guide>
        <p15:guide id="2" orient="horz" pos="2770">
          <p15:clr>
            <a:srgbClr val="A4A3A4"/>
          </p15:clr>
        </p15:guide>
        <p15:guide id="3" orient="horz" pos="3571">
          <p15:clr>
            <a:srgbClr val="A4A3A4"/>
          </p15:clr>
        </p15:guide>
        <p15:guide id="4" pos="474">
          <p15:clr>
            <a:srgbClr val="A4A3A4"/>
          </p15:clr>
        </p15:guide>
        <p15:guide id="5" pos="1974">
          <p15:clr>
            <a:srgbClr val="A4A3A4"/>
          </p15:clr>
        </p15:guide>
        <p15:guide id="6" pos="5475">
          <p15:clr>
            <a:srgbClr val="A4A3A4"/>
          </p15:clr>
        </p15:guide>
        <p15:guide id="7" pos="300">
          <p15:clr>
            <a:srgbClr val="A4A3A4"/>
          </p15:clr>
        </p15:guide>
        <p15:guide id="8" pos="5382">
          <p15:clr>
            <a:srgbClr val="A4A3A4"/>
          </p15:clr>
        </p15:guide>
        <p15:guide id="9" pos="5076">
          <p15:clr>
            <a:srgbClr val="A4A3A4"/>
          </p15:clr>
        </p15:guide>
        <p15:guide id="10" pos="424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6A9"/>
    <a:srgbClr val="9BD8F7"/>
    <a:srgbClr val="9B98C4"/>
    <a:srgbClr val="FBC09B"/>
    <a:srgbClr val="D6E5AE"/>
    <a:srgbClr val="C9ABD1"/>
    <a:srgbClr val="ACD0AA"/>
    <a:srgbClr val="A7919E"/>
    <a:srgbClr val="78576A"/>
    <a:srgbClr val="605F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8" autoAdjust="0"/>
    <p:restoredTop sz="97582" autoAdjust="0"/>
  </p:normalViewPr>
  <p:slideViewPr>
    <p:cSldViewPr snapToGrid="0" showGuides="1">
      <p:cViewPr varScale="1">
        <p:scale>
          <a:sx n="77" d="100"/>
          <a:sy n="77" d="100"/>
        </p:scale>
        <p:origin x="780" y="78"/>
      </p:cViewPr>
      <p:guideLst>
        <p:guide orient="horz" pos="888"/>
        <p:guide orient="horz" pos="2770"/>
        <p:guide orient="horz" pos="3571"/>
        <p:guide pos="474"/>
        <p:guide pos="1974"/>
        <p:guide pos="5475"/>
        <p:guide pos="300"/>
        <p:guide pos="5382"/>
        <p:guide pos="5076"/>
        <p:guide pos="424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howGuides="1">
      <p:cViewPr varScale="1">
        <p:scale>
          <a:sx n="78" d="100"/>
          <a:sy n="78" d="100"/>
        </p:scale>
        <p:origin x="-2214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43D3B-6EF7-4EF7-930A-23D7E9D81BFE}" type="datetimeFigureOut">
              <a:rPr lang="en-US" smtClean="0"/>
              <a:t>5/8/2017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DD8918-2BE0-4E2E-981E-618535A0269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92591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9D9CE8-4C25-483E-91C9-91383A4B7A6E}" type="datetimeFigureOut">
              <a:rPr lang="en-US" smtClean="0"/>
              <a:t>5/8/2017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8731A5-374A-4324-BDE8-D9921A02F95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32446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8731A5-374A-4324-BDE8-D9921A02F95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85716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6" name="Group 135"/>
          <p:cNvGrpSpPr/>
          <p:nvPr userDrawn="1"/>
        </p:nvGrpSpPr>
        <p:grpSpPr>
          <a:xfrm>
            <a:off x="152400" y="0"/>
            <a:ext cx="8839200" cy="3291840"/>
            <a:chOff x="152400" y="0"/>
            <a:chExt cx="8839200" cy="3291840"/>
          </a:xfrm>
        </p:grpSpPr>
        <p:sp>
          <p:nvSpPr>
            <p:cNvPr id="137" name="Line 8"/>
            <p:cNvSpPr>
              <a:spLocks noChangeShapeType="1"/>
            </p:cNvSpPr>
            <p:nvPr/>
          </p:nvSpPr>
          <p:spPr bwMode="auto">
            <a:xfrm>
              <a:off x="601850" y="0"/>
              <a:ext cx="129" cy="329184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8" name="Line 49"/>
            <p:cNvSpPr>
              <a:spLocks noChangeShapeType="1"/>
            </p:cNvSpPr>
            <p:nvPr/>
          </p:nvSpPr>
          <p:spPr bwMode="auto">
            <a:xfrm>
              <a:off x="6744348" y="0"/>
              <a:ext cx="0" cy="402336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9" name="Line 57"/>
            <p:cNvSpPr>
              <a:spLocks noChangeShapeType="1"/>
            </p:cNvSpPr>
            <p:nvPr/>
          </p:nvSpPr>
          <p:spPr bwMode="auto">
            <a:xfrm>
              <a:off x="7942884" y="0"/>
              <a:ext cx="0" cy="402336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0" name="Line 5"/>
            <p:cNvSpPr>
              <a:spLocks noChangeShapeType="1"/>
            </p:cNvSpPr>
            <p:nvPr/>
          </p:nvSpPr>
          <p:spPr bwMode="auto">
            <a:xfrm>
              <a:off x="152400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1" name="Line 7"/>
            <p:cNvSpPr>
              <a:spLocks noChangeShapeType="1"/>
            </p:cNvSpPr>
            <p:nvPr/>
          </p:nvSpPr>
          <p:spPr bwMode="auto">
            <a:xfrm>
              <a:off x="452034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2" name="Line 9"/>
            <p:cNvSpPr>
              <a:spLocks noChangeShapeType="1"/>
            </p:cNvSpPr>
            <p:nvPr/>
          </p:nvSpPr>
          <p:spPr bwMode="auto">
            <a:xfrm>
              <a:off x="751668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3" name="Line 11"/>
            <p:cNvSpPr>
              <a:spLocks noChangeShapeType="1"/>
            </p:cNvSpPr>
            <p:nvPr/>
          </p:nvSpPr>
          <p:spPr bwMode="auto">
            <a:xfrm>
              <a:off x="1051302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4" name="Line 13"/>
            <p:cNvSpPr>
              <a:spLocks noChangeShapeType="1"/>
            </p:cNvSpPr>
            <p:nvPr/>
          </p:nvSpPr>
          <p:spPr bwMode="auto">
            <a:xfrm>
              <a:off x="1350936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5" name="Line 15"/>
            <p:cNvSpPr>
              <a:spLocks noChangeShapeType="1"/>
            </p:cNvSpPr>
            <p:nvPr/>
          </p:nvSpPr>
          <p:spPr bwMode="auto">
            <a:xfrm>
              <a:off x="1650570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6" name="Line 17"/>
            <p:cNvSpPr>
              <a:spLocks noChangeShapeType="1"/>
            </p:cNvSpPr>
            <p:nvPr/>
          </p:nvSpPr>
          <p:spPr bwMode="auto">
            <a:xfrm>
              <a:off x="1950204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7" name="Line 19"/>
            <p:cNvSpPr>
              <a:spLocks noChangeShapeType="1"/>
            </p:cNvSpPr>
            <p:nvPr/>
          </p:nvSpPr>
          <p:spPr bwMode="auto">
            <a:xfrm>
              <a:off x="2249838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8" name="Line 21"/>
            <p:cNvSpPr>
              <a:spLocks noChangeShapeType="1"/>
            </p:cNvSpPr>
            <p:nvPr/>
          </p:nvSpPr>
          <p:spPr bwMode="auto">
            <a:xfrm>
              <a:off x="2549472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9" name="Line 23"/>
            <p:cNvSpPr>
              <a:spLocks noChangeShapeType="1"/>
            </p:cNvSpPr>
            <p:nvPr/>
          </p:nvSpPr>
          <p:spPr bwMode="auto">
            <a:xfrm>
              <a:off x="2849106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0" name="Line 25"/>
            <p:cNvSpPr>
              <a:spLocks noChangeShapeType="1"/>
            </p:cNvSpPr>
            <p:nvPr/>
          </p:nvSpPr>
          <p:spPr bwMode="auto">
            <a:xfrm>
              <a:off x="3148740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1" name="Line 27"/>
            <p:cNvSpPr>
              <a:spLocks noChangeShapeType="1"/>
            </p:cNvSpPr>
            <p:nvPr/>
          </p:nvSpPr>
          <p:spPr bwMode="auto">
            <a:xfrm>
              <a:off x="3448374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2" name="Line 29"/>
            <p:cNvSpPr>
              <a:spLocks noChangeShapeType="1"/>
            </p:cNvSpPr>
            <p:nvPr/>
          </p:nvSpPr>
          <p:spPr bwMode="auto">
            <a:xfrm>
              <a:off x="3748008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3" name="Line 31"/>
            <p:cNvSpPr>
              <a:spLocks noChangeShapeType="1"/>
            </p:cNvSpPr>
            <p:nvPr/>
          </p:nvSpPr>
          <p:spPr bwMode="auto">
            <a:xfrm>
              <a:off x="4047642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4" name="Line 33"/>
            <p:cNvSpPr>
              <a:spLocks noChangeShapeType="1"/>
            </p:cNvSpPr>
            <p:nvPr/>
          </p:nvSpPr>
          <p:spPr bwMode="auto">
            <a:xfrm>
              <a:off x="4347276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5" name="Line 35"/>
            <p:cNvSpPr>
              <a:spLocks noChangeShapeType="1"/>
            </p:cNvSpPr>
            <p:nvPr/>
          </p:nvSpPr>
          <p:spPr bwMode="auto">
            <a:xfrm>
              <a:off x="4646910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6" name="Line 37"/>
            <p:cNvSpPr>
              <a:spLocks noChangeShapeType="1"/>
            </p:cNvSpPr>
            <p:nvPr/>
          </p:nvSpPr>
          <p:spPr bwMode="auto">
            <a:xfrm>
              <a:off x="4946544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7" name="Line 39"/>
            <p:cNvSpPr>
              <a:spLocks noChangeShapeType="1"/>
            </p:cNvSpPr>
            <p:nvPr/>
          </p:nvSpPr>
          <p:spPr bwMode="auto">
            <a:xfrm>
              <a:off x="5246178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8" name="Line 41"/>
            <p:cNvSpPr>
              <a:spLocks noChangeShapeType="1"/>
            </p:cNvSpPr>
            <p:nvPr/>
          </p:nvSpPr>
          <p:spPr bwMode="auto">
            <a:xfrm>
              <a:off x="5545812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9" name="Line 43"/>
            <p:cNvSpPr>
              <a:spLocks noChangeShapeType="1"/>
            </p:cNvSpPr>
            <p:nvPr/>
          </p:nvSpPr>
          <p:spPr bwMode="auto">
            <a:xfrm>
              <a:off x="5845446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0" name="Line 45"/>
            <p:cNvSpPr>
              <a:spLocks noChangeShapeType="1"/>
            </p:cNvSpPr>
            <p:nvPr/>
          </p:nvSpPr>
          <p:spPr bwMode="auto">
            <a:xfrm>
              <a:off x="6145080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1" name="Line 47"/>
            <p:cNvSpPr>
              <a:spLocks noChangeShapeType="1"/>
            </p:cNvSpPr>
            <p:nvPr/>
          </p:nvSpPr>
          <p:spPr bwMode="auto">
            <a:xfrm>
              <a:off x="6444714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2" name="Line 51"/>
            <p:cNvSpPr>
              <a:spLocks noChangeShapeType="1"/>
            </p:cNvSpPr>
            <p:nvPr/>
          </p:nvSpPr>
          <p:spPr bwMode="auto">
            <a:xfrm>
              <a:off x="7043982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3" name="Line 52"/>
            <p:cNvSpPr>
              <a:spLocks noChangeShapeType="1"/>
            </p:cNvSpPr>
            <p:nvPr/>
          </p:nvSpPr>
          <p:spPr bwMode="auto">
            <a:xfrm>
              <a:off x="7193799" y="0"/>
              <a:ext cx="0" cy="1207008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4" name="Line 53"/>
            <p:cNvSpPr>
              <a:spLocks noChangeShapeType="1"/>
            </p:cNvSpPr>
            <p:nvPr/>
          </p:nvSpPr>
          <p:spPr bwMode="auto">
            <a:xfrm>
              <a:off x="7343616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5" name="Line 55"/>
            <p:cNvSpPr>
              <a:spLocks noChangeShapeType="1"/>
            </p:cNvSpPr>
            <p:nvPr/>
          </p:nvSpPr>
          <p:spPr bwMode="auto">
            <a:xfrm>
              <a:off x="7643250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6" name="Line 59"/>
            <p:cNvSpPr>
              <a:spLocks noChangeShapeType="1"/>
            </p:cNvSpPr>
            <p:nvPr/>
          </p:nvSpPr>
          <p:spPr bwMode="auto">
            <a:xfrm>
              <a:off x="8242518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7" name="Line 61"/>
            <p:cNvSpPr>
              <a:spLocks noChangeShapeType="1"/>
            </p:cNvSpPr>
            <p:nvPr/>
          </p:nvSpPr>
          <p:spPr bwMode="auto">
            <a:xfrm>
              <a:off x="8542152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8" name="Line 6"/>
            <p:cNvSpPr>
              <a:spLocks noChangeShapeType="1"/>
            </p:cNvSpPr>
            <p:nvPr/>
          </p:nvSpPr>
          <p:spPr bwMode="auto">
            <a:xfrm>
              <a:off x="302217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9" name="Line 10"/>
            <p:cNvSpPr>
              <a:spLocks noChangeShapeType="1"/>
            </p:cNvSpPr>
            <p:nvPr/>
          </p:nvSpPr>
          <p:spPr bwMode="auto">
            <a:xfrm>
              <a:off x="901485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0" name="Line 14"/>
            <p:cNvSpPr>
              <a:spLocks noChangeShapeType="1"/>
            </p:cNvSpPr>
            <p:nvPr/>
          </p:nvSpPr>
          <p:spPr bwMode="auto">
            <a:xfrm>
              <a:off x="1500753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1" name="Line 18"/>
            <p:cNvSpPr>
              <a:spLocks noChangeShapeType="1"/>
            </p:cNvSpPr>
            <p:nvPr/>
          </p:nvSpPr>
          <p:spPr bwMode="auto">
            <a:xfrm>
              <a:off x="2100021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2" name="Line 22"/>
            <p:cNvSpPr>
              <a:spLocks noChangeShapeType="1"/>
            </p:cNvSpPr>
            <p:nvPr/>
          </p:nvSpPr>
          <p:spPr bwMode="auto">
            <a:xfrm>
              <a:off x="2699289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3" name="Line 26"/>
            <p:cNvSpPr>
              <a:spLocks noChangeShapeType="1"/>
            </p:cNvSpPr>
            <p:nvPr/>
          </p:nvSpPr>
          <p:spPr bwMode="auto">
            <a:xfrm>
              <a:off x="3298557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4" name="Line 30"/>
            <p:cNvSpPr>
              <a:spLocks noChangeShapeType="1"/>
            </p:cNvSpPr>
            <p:nvPr/>
          </p:nvSpPr>
          <p:spPr bwMode="auto">
            <a:xfrm>
              <a:off x="3897825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5" name="Line 34"/>
            <p:cNvSpPr>
              <a:spLocks noChangeShapeType="1"/>
            </p:cNvSpPr>
            <p:nvPr/>
          </p:nvSpPr>
          <p:spPr bwMode="auto">
            <a:xfrm>
              <a:off x="4497093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6" name="Line 38"/>
            <p:cNvSpPr>
              <a:spLocks noChangeShapeType="1"/>
            </p:cNvSpPr>
            <p:nvPr/>
          </p:nvSpPr>
          <p:spPr bwMode="auto">
            <a:xfrm>
              <a:off x="5096361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7" name="Line 42"/>
            <p:cNvSpPr>
              <a:spLocks noChangeShapeType="1"/>
            </p:cNvSpPr>
            <p:nvPr/>
          </p:nvSpPr>
          <p:spPr bwMode="auto">
            <a:xfrm>
              <a:off x="5695629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8" name="Line 46"/>
            <p:cNvSpPr>
              <a:spLocks noChangeShapeType="1"/>
            </p:cNvSpPr>
            <p:nvPr/>
          </p:nvSpPr>
          <p:spPr bwMode="auto">
            <a:xfrm>
              <a:off x="6294897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9" name="Line 50"/>
            <p:cNvSpPr>
              <a:spLocks noChangeShapeType="1"/>
            </p:cNvSpPr>
            <p:nvPr/>
          </p:nvSpPr>
          <p:spPr bwMode="auto">
            <a:xfrm>
              <a:off x="6894165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0" name="Line 54"/>
            <p:cNvSpPr>
              <a:spLocks noChangeShapeType="1"/>
            </p:cNvSpPr>
            <p:nvPr/>
          </p:nvSpPr>
          <p:spPr bwMode="auto">
            <a:xfrm>
              <a:off x="7493433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1" name="Line 58"/>
            <p:cNvSpPr>
              <a:spLocks noChangeShapeType="1"/>
            </p:cNvSpPr>
            <p:nvPr/>
          </p:nvSpPr>
          <p:spPr bwMode="auto">
            <a:xfrm>
              <a:off x="8092701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2" name="Line 62"/>
            <p:cNvSpPr>
              <a:spLocks noChangeShapeType="1"/>
            </p:cNvSpPr>
            <p:nvPr/>
          </p:nvSpPr>
          <p:spPr bwMode="auto">
            <a:xfrm>
              <a:off x="8691969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3" name="Line 63"/>
            <p:cNvSpPr>
              <a:spLocks noChangeShapeType="1"/>
            </p:cNvSpPr>
            <p:nvPr/>
          </p:nvSpPr>
          <p:spPr bwMode="auto">
            <a:xfrm>
              <a:off x="8841786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4" name="Line 12"/>
            <p:cNvSpPr>
              <a:spLocks noChangeShapeType="1"/>
            </p:cNvSpPr>
            <p:nvPr/>
          </p:nvSpPr>
          <p:spPr bwMode="auto">
            <a:xfrm>
              <a:off x="1201119" y="0"/>
              <a:ext cx="0" cy="121017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5" name="Line 16"/>
            <p:cNvSpPr>
              <a:spLocks noChangeShapeType="1"/>
            </p:cNvSpPr>
            <p:nvPr/>
          </p:nvSpPr>
          <p:spPr bwMode="auto">
            <a:xfrm>
              <a:off x="1800387" y="0"/>
              <a:ext cx="0" cy="121017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6" name="Line 20"/>
            <p:cNvSpPr>
              <a:spLocks noChangeShapeType="1"/>
            </p:cNvSpPr>
            <p:nvPr/>
          </p:nvSpPr>
          <p:spPr bwMode="auto">
            <a:xfrm>
              <a:off x="2399655" y="0"/>
              <a:ext cx="0" cy="121017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7" name="Line 24"/>
            <p:cNvSpPr>
              <a:spLocks noChangeShapeType="1"/>
            </p:cNvSpPr>
            <p:nvPr/>
          </p:nvSpPr>
          <p:spPr bwMode="auto">
            <a:xfrm>
              <a:off x="2998923" y="0"/>
              <a:ext cx="0" cy="121017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8" name="Line 28"/>
            <p:cNvSpPr>
              <a:spLocks noChangeShapeType="1"/>
            </p:cNvSpPr>
            <p:nvPr/>
          </p:nvSpPr>
          <p:spPr bwMode="auto">
            <a:xfrm>
              <a:off x="3598191" y="0"/>
              <a:ext cx="0" cy="121017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9" name="Line 32"/>
            <p:cNvSpPr>
              <a:spLocks noChangeShapeType="1"/>
            </p:cNvSpPr>
            <p:nvPr/>
          </p:nvSpPr>
          <p:spPr bwMode="auto">
            <a:xfrm>
              <a:off x="4197459" y="0"/>
              <a:ext cx="0" cy="121017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0" name="Line 36"/>
            <p:cNvSpPr>
              <a:spLocks noChangeShapeType="1"/>
            </p:cNvSpPr>
            <p:nvPr/>
          </p:nvSpPr>
          <p:spPr bwMode="auto">
            <a:xfrm>
              <a:off x="4796727" y="0"/>
              <a:ext cx="0" cy="121017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1" name="Line 40"/>
            <p:cNvSpPr>
              <a:spLocks noChangeShapeType="1"/>
            </p:cNvSpPr>
            <p:nvPr/>
          </p:nvSpPr>
          <p:spPr bwMode="auto">
            <a:xfrm>
              <a:off x="5395995" y="0"/>
              <a:ext cx="0" cy="121017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2" name="Line 44"/>
            <p:cNvSpPr>
              <a:spLocks noChangeShapeType="1"/>
            </p:cNvSpPr>
            <p:nvPr/>
          </p:nvSpPr>
          <p:spPr bwMode="auto">
            <a:xfrm>
              <a:off x="5995263" y="0"/>
              <a:ext cx="0" cy="121017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3" name="Line 48"/>
            <p:cNvSpPr>
              <a:spLocks noChangeShapeType="1"/>
            </p:cNvSpPr>
            <p:nvPr/>
          </p:nvSpPr>
          <p:spPr bwMode="auto">
            <a:xfrm>
              <a:off x="6594531" y="0"/>
              <a:ext cx="0" cy="2670048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4" name="Line 56"/>
            <p:cNvSpPr>
              <a:spLocks noChangeShapeType="1"/>
            </p:cNvSpPr>
            <p:nvPr/>
          </p:nvSpPr>
          <p:spPr bwMode="auto">
            <a:xfrm>
              <a:off x="7793067" y="0"/>
              <a:ext cx="0" cy="121017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5" name="Line 60"/>
            <p:cNvSpPr>
              <a:spLocks noChangeShapeType="1"/>
            </p:cNvSpPr>
            <p:nvPr/>
          </p:nvSpPr>
          <p:spPr bwMode="auto">
            <a:xfrm>
              <a:off x="8392335" y="9030"/>
              <a:ext cx="0" cy="121017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6" name="Line 64"/>
            <p:cNvSpPr>
              <a:spLocks noChangeShapeType="1"/>
            </p:cNvSpPr>
            <p:nvPr/>
          </p:nvSpPr>
          <p:spPr bwMode="auto">
            <a:xfrm>
              <a:off x="8991600" y="0"/>
              <a:ext cx="0" cy="121017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28091" y="1566164"/>
            <a:ext cx="5575174" cy="1470025"/>
          </a:xfrm>
        </p:spPr>
        <p:txBody>
          <a:bodyPr/>
          <a:lstStyle>
            <a:lvl1pPr>
              <a:lnSpc>
                <a:spcPct val="94000"/>
              </a:lnSpc>
              <a:defRPr sz="320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Type Title Here</a:t>
            </a:r>
            <a:br>
              <a:rPr lang="en-US" dirty="0" smtClean="0"/>
            </a:br>
            <a:r>
              <a:rPr lang="en-US" dirty="0" smtClean="0"/>
              <a:t>Not to Exceed</a:t>
            </a:r>
            <a:br>
              <a:rPr lang="en-US" dirty="0" smtClean="0"/>
            </a:br>
            <a:r>
              <a:rPr lang="en-US" dirty="0" smtClean="0"/>
              <a:t>Three Lines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743700" y="1666240"/>
            <a:ext cx="1947672" cy="1021716"/>
          </a:xfrm>
        </p:spPr>
        <p:txBody>
          <a:bodyPr anchor="b"/>
          <a:lstStyle>
            <a:lvl1pPr marL="0" indent="0" algn="l">
              <a:spcBef>
                <a:spcPts val="0"/>
              </a:spcBef>
              <a:buNone/>
              <a:defRPr sz="1000">
                <a:solidFill>
                  <a:srgbClr val="E90029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Speaker Name Bold Arial</a:t>
            </a:r>
            <a:br>
              <a:rPr lang="en-US" dirty="0" smtClean="0"/>
            </a:br>
            <a:r>
              <a:rPr lang="en-US" dirty="0" smtClean="0"/>
              <a:t>All Else Regular Arial </a:t>
            </a:r>
          </a:p>
        </p:txBody>
      </p:sp>
      <p:sp>
        <p:nvSpPr>
          <p:cNvPr id="198" name="Text Placeholder 197"/>
          <p:cNvSpPr>
            <a:spLocks noGrp="1"/>
          </p:cNvSpPr>
          <p:nvPr>
            <p:ph type="body" sz="quarter" idx="13" hasCustomPrompt="1"/>
          </p:nvPr>
        </p:nvSpPr>
        <p:spPr>
          <a:xfrm>
            <a:off x="752475" y="3141345"/>
            <a:ext cx="2447925" cy="18288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20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Type Date Here</a:t>
            </a:r>
            <a:endParaRPr lang="en-US" dirty="0"/>
          </a:p>
        </p:txBody>
      </p:sp>
      <p:pic>
        <p:nvPicPr>
          <p:cNvPr id="67" name="Picture 66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9580" y="6343042"/>
            <a:ext cx="1497330" cy="346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2512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sz="quarter" idx="13" hasCustomPrompt="1"/>
          </p:nvPr>
        </p:nvSpPr>
        <p:spPr>
          <a:xfrm>
            <a:off x="3581400" y="1600199"/>
            <a:ext cx="5110163" cy="4572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 smtClean="0"/>
              <a:t>Click to add image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840" y="152400"/>
            <a:ext cx="7192010" cy="5143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751840" y="1211580"/>
            <a:ext cx="2689860" cy="639762"/>
          </a:xfrm>
        </p:spPr>
        <p:txBody>
          <a:bodyPr anchor="b"/>
          <a:lstStyle>
            <a:lvl1pPr marL="0" indent="0">
              <a:buNone/>
              <a:defRPr sz="1200" b="1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Type Subtitle 2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51840" y="1912300"/>
            <a:ext cx="2689860" cy="4261104"/>
          </a:xfrm>
        </p:spPr>
        <p:txBody>
          <a:bodyPr vert="horz" lIns="0" tIns="0" rIns="0" bIns="0" rtlCol="0">
            <a:noAutofit/>
          </a:bodyPr>
          <a:lstStyle>
            <a:lvl1pPr marL="130175" indent="-130175">
              <a:spcBef>
                <a:spcPts val="800"/>
              </a:spcBef>
              <a:defRPr lang="en-US" sz="1200" smtClean="0"/>
            </a:lvl1pPr>
            <a:lvl2pPr marL="347663" indent="-114300">
              <a:spcBef>
                <a:spcPts val="300"/>
              </a:spcBef>
              <a:defRPr lang="en-US" sz="1200" smtClean="0"/>
            </a:lvl2pPr>
            <a:lvl3pPr marL="576263" indent="-114300">
              <a:spcBef>
                <a:spcPts val="200"/>
              </a:spcBef>
              <a:defRPr lang="en-US" sz="1200" smtClean="0"/>
            </a:lvl3pPr>
            <a:lvl4pPr marL="804863" indent="-114300">
              <a:spcBef>
                <a:spcPts val="200"/>
              </a:spcBef>
              <a:defRPr lang="en-US" sz="1000" smtClean="0"/>
            </a:lvl4pPr>
            <a:lvl5pPr marL="971550" indent="-114300">
              <a:spcBef>
                <a:spcPts val="200"/>
              </a:spcBef>
              <a:defRPr lang="en-US" sz="1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DesignCon 2015    © Keysight Technologies 2015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4"/>
          </p:nvPr>
        </p:nvSpPr>
        <p:spPr>
          <a:xfrm>
            <a:off x="8411528" y="6492826"/>
            <a:ext cx="275272" cy="212774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lnSpc>
                <a:spcPct val="110000"/>
              </a:lnSpc>
              <a:defRPr sz="900">
                <a:solidFill>
                  <a:srgbClr val="E90029"/>
                </a:solidFill>
              </a:defRPr>
            </a:lvl1pPr>
          </a:lstStyle>
          <a:p>
            <a:fld id="{0D558541-60C9-42A2-8392-FF12533A6B7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8053449" y="6150942"/>
            <a:ext cx="1090551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900">
                <a:solidFill>
                  <a:schemeClr val="accent5"/>
                </a:solidFill>
              </a:defRPr>
            </a:lvl1pPr>
          </a:lstStyle>
          <a:p>
            <a:fld id="{A8DA5353-2C65-4587-AE26-F3F79D967425}" type="datetime1">
              <a:rPr lang="en-US" smtClean="0"/>
              <a:t>5/8/2017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87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Photo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840" y="152400"/>
            <a:ext cx="7192010" cy="5143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52475" y="1211580"/>
            <a:ext cx="3746373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Type Subtitle 1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2475" y="1874201"/>
            <a:ext cx="3746373" cy="3736023"/>
          </a:xfrm>
        </p:spPr>
        <p:txBody>
          <a:bodyPr vert="horz" lIns="0" tIns="0" rIns="0" bIns="0" rtlCol="0">
            <a:noAutofit/>
          </a:bodyPr>
          <a:lstStyle>
            <a:lvl1pPr marL="0" indent="0">
              <a:lnSpc>
                <a:spcPct val="130000"/>
              </a:lnSpc>
              <a:spcBef>
                <a:spcPts val="1800"/>
              </a:spcBef>
              <a:buNone/>
              <a:defRPr lang="en-US" smtClean="0"/>
            </a:lvl1pPr>
            <a:lvl2pPr marL="457200" indent="-160338">
              <a:lnSpc>
                <a:spcPct val="100000"/>
              </a:lnSpc>
              <a:spcBef>
                <a:spcPts val="1000"/>
              </a:spcBef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598920" y="1539874"/>
            <a:ext cx="2087880" cy="235267"/>
          </a:xfrm>
        </p:spPr>
        <p:txBody>
          <a:bodyPr anchor="b"/>
          <a:lstStyle>
            <a:lvl1pPr marL="0" indent="0">
              <a:buNone/>
              <a:defRPr sz="1300" b="1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Type Caption 1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98920" y="1834577"/>
            <a:ext cx="2087880" cy="968059"/>
          </a:xfrm>
        </p:spPr>
        <p:txBody>
          <a:bodyPr vert="horz" lIns="0" tIns="0" rIns="0" bIns="0" rtlCol="0">
            <a:noAutofit/>
          </a:bodyPr>
          <a:lstStyle>
            <a:lvl1pPr marL="130175" indent="-130175">
              <a:spcBef>
                <a:spcPts val="800"/>
              </a:spcBef>
              <a:defRPr lang="en-US" sz="1300" smtClean="0"/>
            </a:lvl1pPr>
            <a:lvl2pPr marL="347663" indent="-114300">
              <a:spcBef>
                <a:spcPts val="300"/>
              </a:spcBef>
              <a:defRPr lang="en-US" sz="1300" smtClean="0"/>
            </a:lvl2pPr>
            <a:lvl3pPr marL="255588" indent="-114300">
              <a:spcBef>
                <a:spcPts val="300"/>
              </a:spcBef>
              <a:defRPr lang="en-US" sz="1300" smtClean="0"/>
            </a:lvl3pPr>
            <a:lvl4pPr marL="400050" indent="-122238">
              <a:spcBef>
                <a:spcPts val="300"/>
              </a:spcBef>
              <a:defRPr lang="en-US" sz="1300" smtClean="0"/>
            </a:lvl4pPr>
            <a:lvl5pPr marL="530225" indent="-114300">
              <a:spcBef>
                <a:spcPts val="300"/>
              </a:spcBef>
              <a:defRPr lang="en-US" sz="13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DesignCon 2015    © Keysight Technologies 2015</a:t>
            </a:r>
            <a:endParaRPr lang="en-US" dirty="0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6598920" y="3025140"/>
            <a:ext cx="2087880" cy="235267"/>
          </a:xfrm>
        </p:spPr>
        <p:txBody>
          <a:bodyPr anchor="b"/>
          <a:lstStyle>
            <a:lvl1pPr marL="0" indent="0">
              <a:buNone/>
              <a:defRPr sz="1300" b="1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Type Caption 2</a:t>
            </a:r>
          </a:p>
        </p:txBody>
      </p:sp>
      <p:sp>
        <p:nvSpPr>
          <p:cNvPr id="15" name="Content Placeholder 5"/>
          <p:cNvSpPr>
            <a:spLocks noGrp="1"/>
          </p:cNvSpPr>
          <p:nvPr>
            <p:ph sz="quarter" idx="14"/>
          </p:nvPr>
        </p:nvSpPr>
        <p:spPr>
          <a:xfrm>
            <a:off x="6598920" y="3319843"/>
            <a:ext cx="2087880" cy="968059"/>
          </a:xfrm>
        </p:spPr>
        <p:txBody>
          <a:bodyPr vert="horz" lIns="0" tIns="0" rIns="0" bIns="0" rtlCol="0">
            <a:noAutofit/>
          </a:bodyPr>
          <a:lstStyle>
            <a:lvl1pPr marL="130175" indent="-130175">
              <a:spcBef>
                <a:spcPts val="800"/>
              </a:spcBef>
              <a:defRPr lang="en-US" sz="1300" smtClean="0"/>
            </a:lvl1pPr>
            <a:lvl2pPr marL="347663" indent="-114300">
              <a:spcBef>
                <a:spcPts val="300"/>
              </a:spcBef>
              <a:defRPr lang="en-US" sz="1300" smtClean="0"/>
            </a:lvl2pPr>
            <a:lvl3pPr marL="255588" indent="-114300">
              <a:spcBef>
                <a:spcPts val="300"/>
              </a:spcBef>
              <a:defRPr lang="en-US" sz="1300" smtClean="0"/>
            </a:lvl3pPr>
            <a:lvl4pPr marL="400050" indent="-122238">
              <a:spcBef>
                <a:spcPts val="300"/>
              </a:spcBef>
              <a:defRPr lang="en-US" sz="1300" smtClean="0"/>
            </a:lvl4pPr>
            <a:lvl5pPr marL="530225" indent="-114300">
              <a:spcBef>
                <a:spcPts val="300"/>
              </a:spcBef>
              <a:defRPr lang="en-US" sz="13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6598920" y="4457700"/>
            <a:ext cx="2087880" cy="235267"/>
          </a:xfrm>
        </p:spPr>
        <p:txBody>
          <a:bodyPr anchor="b"/>
          <a:lstStyle>
            <a:lvl1pPr marL="0" indent="0">
              <a:buNone/>
              <a:defRPr sz="1300" b="1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Type Caption 3</a:t>
            </a:r>
          </a:p>
        </p:txBody>
      </p:sp>
      <p:sp>
        <p:nvSpPr>
          <p:cNvPr id="17" name="Content Placeholder 5"/>
          <p:cNvSpPr>
            <a:spLocks noGrp="1"/>
          </p:cNvSpPr>
          <p:nvPr>
            <p:ph sz="quarter" idx="16"/>
          </p:nvPr>
        </p:nvSpPr>
        <p:spPr>
          <a:xfrm>
            <a:off x="6598920" y="4752403"/>
            <a:ext cx="2087880" cy="968059"/>
          </a:xfrm>
        </p:spPr>
        <p:txBody>
          <a:bodyPr vert="horz" lIns="0" tIns="0" rIns="0" bIns="0" rtlCol="0">
            <a:noAutofit/>
          </a:bodyPr>
          <a:lstStyle>
            <a:lvl1pPr marL="130175" indent="-130175">
              <a:spcBef>
                <a:spcPts val="800"/>
              </a:spcBef>
              <a:defRPr lang="en-US" sz="1300" smtClean="0"/>
            </a:lvl1pPr>
            <a:lvl2pPr marL="347663" indent="-114300">
              <a:spcBef>
                <a:spcPts val="300"/>
              </a:spcBef>
              <a:defRPr lang="en-US" sz="1300" smtClean="0"/>
            </a:lvl2pPr>
            <a:lvl3pPr marL="255588" indent="-114300">
              <a:spcBef>
                <a:spcPts val="300"/>
              </a:spcBef>
              <a:defRPr lang="en-US" sz="1300" smtClean="0"/>
            </a:lvl3pPr>
            <a:lvl4pPr marL="400050" indent="-122238">
              <a:spcBef>
                <a:spcPts val="300"/>
              </a:spcBef>
              <a:defRPr lang="en-US" sz="1300" smtClean="0"/>
            </a:lvl4pPr>
            <a:lvl5pPr marL="530225" indent="-114300">
              <a:spcBef>
                <a:spcPts val="300"/>
              </a:spcBef>
              <a:defRPr lang="en-US" sz="13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9" name="Picture Placeholder 18"/>
          <p:cNvSpPr>
            <a:spLocks noGrp="1"/>
          </p:cNvSpPr>
          <p:nvPr>
            <p:ph type="pic" sz="quarter" idx="17" hasCustomPrompt="1"/>
          </p:nvPr>
        </p:nvSpPr>
        <p:spPr>
          <a:xfrm>
            <a:off x="4724400" y="1616075"/>
            <a:ext cx="1600200" cy="1203325"/>
          </a:xfrm>
        </p:spPr>
        <p:txBody>
          <a:bodyPr anchor="ctr"/>
          <a:lstStyle>
            <a:lvl1pPr marL="0" indent="0" algn="ctr">
              <a:buNone/>
              <a:defRPr sz="1300"/>
            </a:lvl1pPr>
          </a:lstStyle>
          <a:p>
            <a:r>
              <a:rPr lang="en-US" dirty="0" smtClean="0"/>
              <a:t>Click to add image</a:t>
            </a:r>
            <a:endParaRPr lang="en-US" dirty="0"/>
          </a:p>
        </p:txBody>
      </p:sp>
      <p:sp>
        <p:nvSpPr>
          <p:cNvPr id="20" name="Picture Placeholder 18"/>
          <p:cNvSpPr>
            <a:spLocks noGrp="1"/>
          </p:cNvSpPr>
          <p:nvPr>
            <p:ph type="pic" sz="quarter" idx="18" hasCustomPrompt="1"/>
          </p:nvPr>
        </p:nvSpPr>
        <p:spPr>
          <a:xfrm>
            <a:off x="4724400" y="3071495"/>
            <a:ext cx="1600200" cy="1203325"/>
          </a:xfrm>
        </p:spPr>
        <p:txBody>
          <a:bodyPr anchor="ctr"/>
          <a:lstStyle>
            <a:lvl1pPr marL="0" indent="0" algn="ctr">
              <a:buNone/>
              <a:defRPr sz="1300"/>
            </a:lvl1pPr>
          </a:lstStyle>
          <a:p>
            <a:r>
              <a:rPr lang="en-US" dirty="0" smtClean="0"/>
              <a:t>Click to add image</a:t>
            </a:r>
            <a:endParaRPr lang="en-US" dirty="0"/>
          </a:p>
        </p:txBody>
      </p:sp>
      <p:sp>
        <p:nvSpPr>
          <p:cNvPr id="21" name="Picture Placeholder 18"/>
          <p:cNvSpPr>
            <a:spLocks noGrp="1"/>
          </p:cNvSpPr>
          <p:nvPr>
            <p:ph type="pic" sz="quarter" idx="19" hasCustomPrompt="1"/>
          </p:nvPr>
        </p:nvSpPr>
        <p:spPr>
          <a:xfrm>
            <a:off x="4724400" y="4542155"/>
            <a:ext cx="1600200" cy="1203325"/>
          </a:xfrm>
        </p:spPr>
        <p:txBody>
          <a:bodyPr anchor="ctr"/>
          <a:lstStyle>
            <a:lvl1pPr marL="0" indent="0" algn="ctr">
              <a:buNone/>
              <a:defRPr sz="1300"/>
            </a:lvl1pPr>
          </a:lstStyle>
          <a:p>
            <a:r>
              <a:rPr lang="en-US" dirty="0" smtClean="0"/>
              <a:t>Click to add image</a:t>
            </a:r>
            <a:endParaRPr lang="en-US" dirty="0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20"/>
          </p:nvPr>
        </p:nvSpPr>
        <p:spPr>
          <a:xfrm>
            <a:off x="8411528" y="6492826"/>
            <a:ext cx="275272" cy="212774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lnSpc>
                <a:spcPct val="110000"/>
              </a:lnSpc>
              <a:defRPr sz="900">
                <a:solidFill>
                  <a:srgbClr val="E90029"/>
                </a:solidFill>
              </a:defRPr>
            </a:lvl1pPr>
          </a:lstStyle>
          <a:p>
            <a:fld id="{0D558541-60C9-42A2-8392-FF12533A6B7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2" name="Date Placeholder 3"/>
          <p:cNvSpPr>
            <a:spLocks noGrp="1"/>
          </p:cNvSpPr>
          <p:nvPr>
            <p:ph type="dt" sz="half" idx="21"/>
          </p:nvPr>
        </p:nvSpPr>
        <p:spPr>
          <a:xfrm>
            <a:off x="8053449" y="6150942"/>
            <a:ext cx="1090551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900">
                <a:solidFill>
                  <a:schemeClr val="accent5"/>
                </a:solidFill>
              </a:defRPr>
            </a:lvl1pPr>
          </a:lstStyle>
          <a:p>
            <a:fld id="{104C7490-D0E4-46E8-ABDE-48FA818B6E6A}" type="datetime1">
              <a:rPr lang="en-US" smtClean="0"/>
              <a:t>5/8/2017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40766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Photo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752474" y="4450080"/>
            <a:ext cx="2286000" cy="235267"/>
          </a:xfrm>
        </p:spPr>
        <p:txBody>
          <a:bodyPr anchor="b"/>
          <a:lstStyle>
            <a:lvl1pPr marL="0" indent="0">
              <a:buNone/>
              <a:defRPr sz="1300" b="1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Type Caption 1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840" y="152400"/>
            <a:ext cx="7192010" cy="5143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52475" y="1211580"/>
            <a:ext cx="625792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Type Subtitle 1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2475" y="1874201"/>
            <a:ext cx="6257925" cy="830899"/>
          </a:xfrm>
        </p:spPr>
        <p:txBody>
          <a:bodyPr vert="horz" lIns="0" tIns="0" rIns="0" bIns="0" rtlCol="0">
            <a:noAutofit/>
          </a:bodyPr>
          <a:lstStyle>
            <a:lvl1pPr marL="0" indent="0">
              <a:lnSpc>
                <a:spcPct val="130000"/>
              </a:lnSpc>
              <a:spcBef>
                <a:spcPts val="800"/>
              </a:spcBef>
              <a:buNone/>
              <a:defRPr lang="en-US" smtClean="0"/>
            </a:lvl1pPr>
            <a:lvl2pPr marL="160338" indent="-160338">
              <a:lnSpc>
                <a:spcPct val="130000"/>
              </a:lnSpc>
              <a:spcBef>
                <a:spcPts val="800"/>
              </a:spcBef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DesignCon 2015    © Keysight Technologies 2015</a:t>
            </a:r>
            <a:endParaRPr lang="en-US" dirty="0"/>
          </a:p>
        </p:txBody>
      </p:sp>
      <p:sp>
        <p:nvSpPr>
          <p:cNvPr id="19" name="Picture Placeholder 18"/>
          <p:cNvSpPr>
            <a:spLocks noGrp="1"/>
          </p:cNvSpPr>
          <p:nvPr>
            <p:ph type="pic" sz="quarter" idx="17" hasCustomPrompt="1"/>
          </p:nvPr>
        </p:nvSpPr>
        <p:spPr>
          <a:xfrm>
            <a:off x="752474" y="2819400"/>
            <a:ext cx="2286000" cy="1417320"/>
          </a:xfrm>
        </p:spPr>
        <p:txBody>
          <a:bodyPr anchor="ctr"/>
          <a:lstStyle>
            <a:lvl1pPr marL="0" indent="0" algn="ctr">
              <a:buNone/>
              <a:defRPr sz="1300"/>
            </a:lvl1pPr>
          </a:lstStyle>
          <a:p>
            <a:r>
              <a:rPr lang="en-US" dirty="0" smtClean="0"/>
              <a:t>Click to add image</a:t>
            </a:r>
            <a:endParaRPr lang="en-US" dirty="0"/>
          </a:p>
        </p:txBody>
      </p:sp>
      <p:sp>
        <p:nvSpPr>
          <p:cNvPr id="20" name="Picture Placeholder 18"/>
          <p:cNvSpPr>
            <a:spLocks noGrp="1"/>
          </p:cNvSpPr>
          <p:nvPr>
            <p:ph type="pic" sz="quarter" idx="18" hasCustomPrompt="1"/>
          </p:nvPr>
        </p:nvSpPr>
        <p:spPr>
          <a:xfrm>
            <a:off x="3419665" y="2819400"/>
            <a:ext cx="2286000" cy="1417320"/>
          </a:xfrm>
        </p:spPr>
        <p:txBody>
          <a:bodyPr anchor="ctr"/>
          <a:lstStyle>
            <a:lvl1pPr marL="0" indent="0" algn="ctr">
              <a:buNone/>
              <a:defRPr sz="1300"/>
            </a:lvl1pPr>
          </a:lstStyle>
          <a:p>
            <a:r>
              <a:rPr lang="en-US" dirty="0" smtClean="0"/>
              <a:t>Click to add image</a:t>
            </a:r>
            <a:endParaRPr lang="en-US" dirty="0"/>
          </a:p>
        </p:txBody>
      </p:sp>
      <p:sp>
        <p:nvSpPr>
          <p:cNvPr id="21" name="Picture Placeholder 18"/>
          <p:cNvSpPr>
            <a:spLocks noGrp="1"/>
          </p:cNvSpPr>
          <p:nvPr>
            <p:ph type="pic" sz="quarter" idx="19" hasCustomPrompt="1"/>
          </p:nvPr>
        </p:nvSpPr>
        <p:spPr>
          <a:xfrm>
            <a:off x="6086856" y="2819400"/>
            <a:ext cx="2286000" cy="1417320"/>
          </a:xfrm>
        </p:spPr>
        <p:txBody>
          <a:bodyPr anchor="ctr"/>
          <a:lstStyle>
            <a:lvl1pPr marL="0" indent="0" algn="ctr">
              <a:buNone/>
              <a:defRPr sz="1300"/>
            </a:lvl1pPr>
          </a:lstStyle>
          <a:p>
            <a:r>
              <a:rPr lang="en-US" dirty="0" smtClean="0"/>
              <a:t>Click to add image</a:t>
            </a:r>
            <a:endParaRPr lang="en-US" dirty="0"/>
          </a:p>
        </p:txBody>
      </p:sp>
      <p:sp>
        <p:nvSpPr>
          <p:cNvPr id="26" name="Text Placeholder 4"/>
          <p:cNvSpPr>
            <a:spLocks noGrp="1"/>
          </p:cNvSpPr>
          <p:nvPr>
            <p:ph type="body" sz="quarter" idx="25" hasCustomPrompt="1"/>
          </p:nvPr>
        </p:nvSpPr>
        <p:spPr>
          <a:xfrm>
            <a:off x="3419665" y="4450080"/>
            <a:ext cx="2286000" cy="235267"/>
          </a:xfrm>
        </p:spPr>
        <p:txBody>
          <a:bodyPr anchor="b"/>
          <a:lstStyle>
            <a:lvl1pPr marL="0" indent="0">
              <a:buNone/>
              <a:defRPr sz="1300" b="1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Type Caption 2</a:t>
            </a:r>
          </a:p>
        </p:txBody>
      </p:sp>
      <p:sp>
        <p:nvSpPr>
          <p:cNvPr id="2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086856" y="4450080"/>
            <a:ext cx="2286000" cy="235267"/>
          </a:xfrm>
        </p:spPr>
        <p:txBody>
          <a:bodyPr anchor="b"/>
          <a:lstStyle>
            <a:lvl1pPr marL="0" indent="0">
              <a:buNone/>
              <a:defRPr sz="1300" b="1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Type Caption 3</a:t>
            </a:r>
          </a:p>
        </p:txBody>
      </p:sp>
      <p:sp>
        <p:nvSpPr>
          <p:cNvPr id="31" name="Text Placeholder 30"/>
          <p:cNvSpPr>
            <a:spLocks noGrp="1"/>
          </p:cNvSpPr>
          <p:nvPr>
            <p:ph type="body" sz="quarter" idx="30"/>
          </p:nvPr>
        </p:nvSpPr>
        <p:spPr>
          <a:xfrm>
            <a:off x="752475" y="4724400"/>
            <a:ext cx="2295525" cy="1144588"/>
          </a:xfrm>
        </p:spPr>
        <p:txBody>
          <a:bodyPr/>
          <a:lstStyle>
            <a:lvl1pPr>
              <a:defRPr sz="1300"/>
            </a:lvl1pPr>
            <a:lvl2pPr marL="511175" indent="-152400">
              <a:spcBef>
                <a:spcPts val="300"/>
              </a:spcBef>
              <a:defRPr sz="1300"/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32" name="Text Placeholder 30"/>
          <p:cNvSpPr>
            <a:spLocks noGrp="1"/>
          </p:cNvSpPr>
          <p:nvPr>
            <p:ph type="body" sz="quarter" idx="31"/>
          </p:nvPr>
        </p:nvSpPr>
        <p:spPr>
          <a:xfrm>
            <a:off x="3419665" y="4724400"/>
            <a:ext cx="2295525" cy="1144588"/>
          </a:xfrm>
        </p:spPr>
        <p:txBody>
          <a:bodyPr/>
          <a:lstStyle>
            <a:lvl1pPr>
              <a:defRPr sz="1300"/>
            </a:lvl1pPr>
            <a:lvl2pPr marL="511175" indent="-152400">
              <a:spcBef>
                <a:spcPts val="300"/>
              </a:spcBef>
              <a:defRPr sz="1300"/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33" name="Text Placeholder 30"/>
          <p:cNvSpPr>
            <a:spLocks noGrp="1"/>
          </p:cNvSpPr>
          <p:nvPr>
            <p:ph type="body" sz="quarter" idx="32"/>
          </p:nvPr>
        </p:nvSpPr>
        <p:spPr>
          <a:xfrm>
            <a:off x="6086856" y="4724400"/>
            <a:ext cx="2295525" cy="1144588"/>
          </a:xfrm>
        </p:spPr>
        <p:txBody>
          <a:bodyPr/>
          <a:lstStyle>
            <a:lvl1pPr>
              <a:defRPr sz="1300"/>
            </a:lvl1pPr>
            <a:lvl2pPr marL="511175" indent="-152400">
              <a:spcBef>
                <a:spcPts val="300"/>
              </a:spcBef>
              <a:defRPr sz="1300"/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11528" y="6492826"/>
            <a:ext cx="275272" cy="212774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lnSpc>
                <a:spcPct val="110000"/>
              </a:lnSpc>
              <a:defRPr sz="900">
                <a:solidFill>
                  <a:srgbClr val="E90029"/>
                </a:solidFill>
              </a:defRPr>
            </a:lvl1pPr>
          </a:lstStyle>
          <a:p>
            <a:fld id="{0D558541-60C9-42A2-8392-FF12533A6B7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Date Placeholder 3"/>
          <p:cNvSpPr>
            <a:spLocks noGrp="1"/>
          </p:cNvSpPr>
          <p:nvPr>
            <p:ph type="dt" sz="half" idx="33"/>
          </p:nvPr>
        </p:nvSpPr>
        <p:spPr>
          <a:xfrm>
            <a:off x="8053449" y="6150942"/>
            <a:ext cx="1090551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900">
                <a:solidFill>
                  <a:schemeClr val="accent5"/>
                </a:solidFill>
              </a:defRPr>
            </a:lvl1pPr>
          </a:lstStyle>
          <a:p>
            <a:fld id="{55073DB6-26A4-4E4C-AB0A-2CEF67EE6FCE}" type="datetime1">
              <a:rPr lang="en-US" smtClean="0"/>
              <a:t>5/8/2017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66441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 userDrawn="1"/>
        </p:nvGrpSpPr>
        <p:grpSpPr>
          <a:xfrm>
            <a:off x="152400" y="401320"/>
            <a:ext cx="8839200" cy="1618488"/>
            <a:chOff x="152400" y="401320"/>
            <a:chExt cx="8839200" cy="1618488"/>
          </a:xfrm>
        </p:grpSpPr>
        <p:sp>
          <p:nvSpPr>
            <p:cNvPr id="75" name="Line 5"/>
            <p:cNvSpPr>
              <a:spLocks noChangeShapeType="1"/>
            </p:cNvSpPr>
            <p:nvPr/>
          </p:nvSpPr>
          <p:spPr bwMode="auto">
            <a:xfrm>
              <a:off x="152400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6" name="Line 6"/>
            <p:cNvSpPr>
              <a:spLocks noChangeShapeType="1"/>
            </p:cNvSpPr>
            <p:nvPr/>
          </p:nvSpPr>
          <p:spPr bwMode="auto">
            <a:xfrm>
              <a:off x="302217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7" name="Line 7"/>
            <p:cNvSpPr>
              <a:spLocks noChangeShapeType="1"/>
            </p:cNvSpPr>
            <p:nvPr/>
          </p:nvSpPr>
          <p:spPr bwMode="auto">
            <a:xfrm>
              <a:off x="452034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8" name="Line 9"/>
            <p:cNvSpPr>
              <a:spLocks noChangeShapeType="1"/>
            </p:cNvSpPr>
            <p:nvPr/>
          </p:nvSpPr>
          <p:spPr bwMode="auto">
            <a:xfrm>
              <a:off x="751668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9" name="Line 10"/>
            <p:cNvSpPr>
              <a:spLocks noChangeShapeType="1"/>
            </p:cNvSpPr>
            <p:nvPr/>
          </p:nvSpPr>
          <p:spPr bwMode="auto">
            <a:xfrm>
              <a:off x="901485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0" name="Line 11"/>
            <p:cNvSpPr>
              <a:spLocks noChangeShapeType="1"/>
            </p:cNvSpPr>
            <p:nvPr/>
          </p:nvSpPr>
          <p:spPr bwMode="auto">
            <a:xfrm>
              <a:off x="1051302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1" name="Line 12"/>
            <p:cNvSpPr>
              <a:spLocks noChangeShapeType="1"/>
            </p:cNvSpPr>
            <p:nvPr/>
          </p:nvSpPr>
          <p:spPr bwMode="auto">
            <a:xfrm>
              <a:off x="1201119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2" name="Line 13"/>
            <p:cNvSpPr>
              <a:spLocks noChangeShapeType="1"/>
            </p:cNvSpPr>
            <p:nvPr/>
          </p:nvSpPr>
          <p:spPr bwMode="auto">
            <a:xfrm>
              <a:off x="1350936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3" name="Line 14"/>
            <p:cNvSpPr>
              <a:spLocks noChangeShapeType="1"/>
            </p:cNvSpPr>
            <p:nvPr/>
          </p:nvSpPr>
          <p:spPr bwMode="auto">
            <a:xfrm>
              <a:off x="1500753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4" name="Line 15"/>
            <p:cNvSpPr>
              <a:spLocks noChangeShapeType="1"/>
            </p:cNvSpPr>
            <p:nvPr/>
          </p:nvSpPr>
          <p:spPr bwMode="auto">
            <a:xfrm>
              <a:off x="1650570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5" name="Line 16"/>
            <p:cNvSpPr>
              <a:spLocks noChangeShapeType="1"/>
            </p:cNvSpPr>
            <p:nvPr/>
          </p:nvSpPr>
          <p:spPr bwMode="auto">
            <a:xfrm>
              <a:off x="1800387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6" name="Line 17"/>
            <p:cNvSpPr>
              <a:spLocks noChangeShapeType="1"/>
            </p:cNvSpPr>
            <p:nvPr/>
          </p:nvSpPr>
          <p:spPr bwMode="auto">
            <a:xfrm>
              <a:off x="1950204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7" name="Line 18"/>
            <p:cNvSpPr>
              <a:spLocks noChangeShapeType="1"/>
            </p:cNvSpPr>
            <p:nvPr/>
          </p:nvSpPr>
          <p:spPr bwMode="auto">
            <a:xfrm>
              <a:off x="2100021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8" name="Line 19"/>
            <p:cNvSpPr>
              <a:spLocks noChangeShapeType="1"/>
            </p:cNvSpPr>
            <p:nvPr/>
          </p:nvSpPr>
          <p:spPr bwMode="auto">
            <a:xfrm>
              <a:off x="2249838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9" name="Line 20"/>
            <p:cNvSpPr>
              <a:spLocks noChangeShapeType="1"/>
            </p:cNvSpPr>
            <p:nvPr/>
          </p:nvSpPr>
          <p:spPr bwMode="auto">
            <a:xfrm>
              <a:off x="2399655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0" name="Line 21"/>
            <p:cNvSpPr>
              <a:spLocks noChangeShapeType="1"/>
            </p:cNvSpPr>
            <p:nvPr/>
          </p:nvSpPr>
          <p:spPr bwMode="auto">
            <a:xfrm>
              <a:off x="2549472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1" name="Line 22"/>
            <p:cNvSpPr>
              <a:spLocks noChangeShapeType="1"/>
            </p:cNvSpPr>
            <p:nvPr/>
          </p:nvSpPr>
          <p:spPr bwMode="auto">
            <a:xfrm>
              <a:off x="2699289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2" name="Line 23"/>
            <p:cNvSpPr>
              <a:spLocks noChangeShapeType="1"/>
            </p:cNvSpPr>
            <p:nvPr/>
          </p:nvSpPr>
          <p:spPr bwMode="auto">
            <a:xfrm>
              <a:off x="2849106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3" name="Line 24"/>
            <p:cNvSpPr>
              <a:spLocks noChangeShapeType="1"/>
            </p:cNvSpPr>
            <p:nvPr/>
          </p:nvSpPr>
          <p:spPr bwMode="auto">
            <a:xfrm>
              <a:off x="2998923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4" name="Line 25"/>
            <p:cNvSpPr>
              <a:spLocks noChangeShapeType="1"/>
            </p:cNvSpPr>
            <p:nvPr/>
          </p:nvSpPr>
          <p:spPr bwMode="auto">
            <a:xfrm>
              <a:off x="3148740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5" name="Line 26"/>
            <p:cNvSpPr>
              <a:spLocks noChangeShapeType="1"/>
            </p:cNvSpPr>
            <p:nvPr/>
          </p:nvSpPr>
          <p:spPr bwMode="auto">
            <a:xfrm>
              <a:off x="3298557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6" name="Line 27"/>
            <p:cNvSpPr>
              <a:spLocks noChangeShapeType="1"/>
            </p:cNvSpPr>
            <p:nvPr/>
          </p:nvSpPr>
          <p:spPr bwMode="auto">
            <a:xfrm>
              <a:off x="3448374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7" name="Line 28"/>
            <p:cNvSpPr>
              <a:spLocks noChangeShapeType="1"/>
            </p:cNvSpPr>
            <p:nvPr/>
          </p:nvSpPr>
          <p:spPr bwMode="auto">
            <a:xfrm>
              <a:off x="3598191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8" name="Line 29"/>
            <p:cNvSpPr>
              <a:spLocks noChangeShapeType="1"/>
            </p:cNvSpPr>
            <p:nvPr/>
          </p:nvSpPr>
          <p:spPr bwMode="auto">
            <a:xfrm>
              <a:off x="3748008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9" name="Line 30"/>
            <p:cNvSpPr>
              <a:spLocks noChangeShapeType="1"/>
            </p:cNvSpPr>
            <p:nvPr/>
          </p:nvSpPr>
          <p:spPr bwMode="auto">
            <a:xfrm>
              <a:off x="3897825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0" name="Line 31"/>
            <p:cNvSpPr>
              <a:spLocks noChangeShapeType="1"/>
            </p:cNvSpPr>
            <p:nvPr/>
          </p:nvSpPr>
          <p:spPr bwMode="auto">
            <a:xfrm>
              <a:off x="4047642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1" name="Line 32"/>
            <p:cNvSpPr>
              <a:spLocks noChangeShapeType="1"/>
            </p:cNvSpPr>
            <p:nvPr/>
          </p:nvSpPr>
          <p:spPr bwMode="auto">
            <a:xfrm>
              <a:off x="4197459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2" name="Line 33"/>
            <p:cNvSpPr>
              <a:spLocks noChangeShapeType="1"/>
            </p:cNvSpPr>
            <p:nvPr/>
          </p:nvSpPr>
          <p:spPr bwMode="auto">
            <a:xfrm>
              <a:off x="4347276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3" name="Line 34"/>
            <p:cNvSpPr>
              <a:spLocks noChangeShapeType="1"/>
            </p:cNvSpPr>
            <p:nvPr/>
          </p:nvSpPr>
          <p:spPr bwMode="auto">
            <a:xfrm>
              <a:off x="4497093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4" name="Line 35"/>
            <p:cNvSpPr>
              <a:spLocks noChangeShapeType="1"/>
            </p:cNvSpPr>
            <p:nvPr/>
          </p:nvSpPr>
          <p:spPr bwMode="auto">
            <a:xfrm>
              <a:off x="4646910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5" name="Line 36"/>
            <p:cNvSpPr>
              <a:spLocks noChangeShapeType="1"/>
            </p:cNvSpPr>
            <p:nvPr/>
          </p:nvSpPr>
          <p:spPr bwMode="auto">
            <a:xfrm>
              <a:off x="4796727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6" name="Line 37"/>
            <p:cNvSpPr>
              <a:spLocks noChangeShapeType="1"/>
            </p:cNvSpPr>
            <p:nvPr/>
          </p:nvSpPr>
          <p:spPr bwMode="auto">
            <a:xfrm>
              <a:off x="4946544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7" name="Line 38"/>
            <p:cNvSpPr>
              <a:spLocks noChangeShapeType="1"/>
            </p:cNvSpPr>
            <p:nvPr/>
          </p:nvSpPr>
          <p:spPr bwMode="auto">
            <a:xfrm>
              <a:off x="5096361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8" name="Line 39"/>
            <p:cNvSpPr>
              <a:spLocks noChangeShapeType="1"/>
            </p:cNvSpPr>
            <p:nvPr/>
          </p:nvSpPr>
          <p:spPr bwMode="auto">
            <a:xfrm>
              <a:off x="5246178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9" name="Line 40"/>
            <p:cNvSpPr>
              <a:spLocks noChangeShapeType="1"/>
            </p:cNvSpPr>
            <p:nvPr/>
          </p:nvSpPr>
          <p:spPr bwMode="auto">
            <a:xfrm>
              <a:off x="5395995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0" name="Line 41"/>
            <p:cNvSpPr>
              <a:spLocks noChangeShapeType="1"/>
            </p:cNvSpPr>
            <p:nvPr/>
          </p:nvSpPr>
          <p:spPr bwMode="auto">
            <a:xfrm>
              <a:off x="5545812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1" name="Line 42"/>
            <p:cNvSpPr>
              <a:spLocks noChangeShapeType="1"/>
            </p:cNvSpPr>
            <p:nvPr/>
          </p:nvSpPr>
          <p:spPr bwMode="auto">
            <a:xfrm>
              <a:off x="5695629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2" name="Line 43"/>
            <p:cNvSpPr>
              <a:spLocks noChangeShapeType="1"/>
            </p:cNvSpPr>
            <p:nvPr/>
          </p:nvSpPr>
          <p:spPr bwMode="auto">
            <a:xfrm>
              <a:off x="5845446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3" name="Line 44"/>
            <p:cNvSpPr>
              <a:spLocks noChangeShapeType="1"/>
            </p:cNvSpPr>
            <p:nvPr/>
          </p:nvSpPr>
          <p:spPr bwMode="auto">
            <a:xfrm>
              <a:off x="5995263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4" name="Line 45"/>
            <p:cNvSpPr>
              <a:spLocks noChangeShapeType="1"/>
            </p:cNvSpPr>
            <p:nvPr/>
          </p:nvSpPr>
          <p:spPr bwMode="auto">
            <a:xfrm>
              <a:off x="6145080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5" name="Line 46"/>
            <p:cNvSpPr>
              <a:spLocks noChangeShapeType="1"/>
            </p:cNvSpPr>
            <p:nvPr/>
          </p:nvSpPr>
          <p:spPr bwMode="auto">
            <a:xfrm>
              <a:off x="6294897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6" name="Line 47"/>
            <p:cNvSpPr>
              <a:spLocks noChangeShapeType="1"/>
            </p:cNvSpPr>
            <p:nvPr/>
          </p:nvSpPr>
          <p:spPr bwMode="auto">
            <a:xfrm>
              <a:off x="6444714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7" name="Line 48"/>
            <p:cNvSpPr>
              <a:spLocks noChangeShapeType="1"/>
            </p:cNvSpPr>
            <p:nvPr/>
          </p:nvSpPr>
          <p:spPr bwMode="auto">
            <a:xfrm>
              <a:off x="6594531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8" name="Line 50"/>
            <p:cNvSpPr>
              <a:spLocks noChangeShapeType="1"/>
            </p:cNvSpPr>
            <p:nvPr/>
          </p:nvSpPr>
          <p:spPr bwMode="auto">
            <a:xfrm>
              <a:off x="6894165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9" name="Line 51"/>
            <p:cNvSpPr>
              <a:spLocks noChangeShapeType="1"/>
            </p:cNvSpPr>
            <p:nvPr/>
          </p:nvSpPr>
          <p:spPr bwMode="auto">
            <a:xfrm>
              <a:off x="7043982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0" name="Line 52"/>
            <p:cNvSpPr>
              <a:spLocks noChangeShapeType="1"/>
            </p:cNvSpPr>
            <p:nvPr/>
          </p:nvSpPr>
          <p:spPr bwMode="auto">
            <a:xfrm>
              <a:off x="7193799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1" name="Line 53"/>
            <p:cNvSpPr>
              <a:spLocks noChangeShapeType="1"/>
            </p:cNvSpPr>
            <p:nvPr/>
          </p:nvSpPr>
          <p:spPr bwMode="auto">
            <a:xfrm>
              <a:off x="7343616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2" name="Line 54"/>
            <p:cNvSpPr>
              <a:spLocks noChangeShapeType="1"/>
            </p:cNvSpPr>
            <p:nvPr/>
          </p:nvSpPr>
          <p:spPr bwMode="auto">
            <a:xfrm>
              <a:off x="7493433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3" name="Line 55"/>
            <p:cNvSpPr>
              <a:spLocks noChangeShapeType="1"/>
            </p:cNvSpPr>
            <p:nvPr/>
          </p:nvSpPr>
          <p:spPr bwMode="auto">
            <a:xfrm>
              <a:off x="7643250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4" name="Line 56"/>
            <p:cNvSpPr>
              <a:spLocks noChangeShapeType="1"/>
            </p:cNvSpPr>
            <p:nvPr/>
          </p:nvSpPr>
          <p:spPr bwMode="auto">
            <a:xfrm>
              <a:off x="7793067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5" name="Line 58"/>
            <p:cNvSpPr>
              <a:spLocks noChangeShapeType="1"/>
            </p:cNvSpPr>
            <p:nvPr/>
          </p:nvSpPr>
          <p:spPr bwMode="auto">
            <a:xfrm>
              <a:off x="8092701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6" name="Line 59"/>
            <p:cNvSpPr>
              <a:spLocks noChangeShapeType="1"/>
            </p:cNvSpPr>
            <p:nvPr/>
          </p:nvSpPr>
          <p:spPr bwMode="auto">
            <a:xfrm>
              <a:off x="8242518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7" name="Line 60"/>
            <p:cNvSpPr>
              <a:spLocks noChangeShapeType="1"/>
            </p:cNvSpPr>
            <p:nvPr/>
          </p:nvSpPr>
          <p:spPr bwMode="auto">
            <a:xfrm>
              <a:off x="8392335" y="40433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8" name="Line 61"/>
            <p:cNvSpPr>
              <a:spLocks noChangeShapeType="1"/>
            </p:cNvSpPr>
            <p:nvPr/>
          </p:nvSpPr>
          <p:spPr bwMode="auto">
            <a:xfrm>
              <a:off x="8542152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9" name="Line 62"/>
            <p:cNvSpPr>
              <a:spLocks noChangeShapeType="1"/>
            </p:cNvSpPr>
            <p:nvPr/>
          </p:nvSpPr>
          <p:spPr bwMode="auto">
            <a:xfrm>
              <a:off x="8691969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0" name="Line 63"/>
            <p:cNvSpPr>
              <a:spLocks noChangeShapeType="1"/>
            </p:cNvSpPr>
            <p:nvPr/>
          </p:nvSpPr>
          <p:spPr bwMode="auto">
            <a:xfrm>
              <a:off x="8841786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1" name="Line 64"/>
            <p:cNvSpPr>
              <a:spLocks noChangeShapeType="1"/>
            </p:cNvSpPr>
            <p:nvPr/>
          </p:nvSpPr>
          <p:spPr bwMode="auto">
            <a:xfrm>
              <a:off x="8991600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2" name="Line 8"/>
            <p:cNvSpPr>
              <a:spLocks noChangeShapeType="1"/>
            </p:cNvSpPr>
            <p:nvPr/>
          </p:nvSpPr>
          <p:spPr bwMode="auto">
            <a:xfrm>
              <a:off x="601851" y="401320"/>
              <a:ext cx="0" cy="1618488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3" name="Line 49"/>
            <p:cNvSpPr>
              <a:spLocks noChangeShapeType="1"/>
            </p:cNvSpPr>
            <p:nvPr/>
          </p:nvSpPr>
          <p:spPr bwMode="auto">
            <a:xfrm>
              <a:off x="6744348" y="401320"/>
              <a:ext cx="0" cy="1618488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4" name="Line 57"/>
            <p:cNvSpPr>
              <a:spLocks noChangeShapeType="1"/>
            </p:cNvSpPr>
            <p:nvPr/>
          </p:nvSpPr>
          <p:spPr bwMode="auto">
            <a:xfrm>
              <a:off x="7942884" y="401320"/>
              <a:ext cx="0" cy="1618488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51840" y="1353820"/>
            <a:ext cx="5709920" cy="737870"/>
          </a:xfrm>
        </p:spPr>
        <p:txBody>
          <a:bodyPr/>
          <a:lstStyle>
            <a:lvl1pPr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Agenda or Section Slide ONLY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2474" y="2598419"/>
            <a:ext cx="6004375" cy="3041729"/>
          </a:xfrm>
        </p:spPr>
        <p:txBody>
          <a:bodyPr/>
          <a:lstStyle>
            <a:lvl2pPr>
              <a:spcBef>
                <a:spcPts val="1000"/>
              </a:spcBef>
              <a:defRPr/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35" name="Picture 134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9580" y="6343650"/>
            <a:ext cx="1497330" cy="346050"/>
          </a:xfrm>
          <a:prstGeom prst="rect">
            <a:avLst/>
          </a:prstGeom>
        </p:spPr>
      </p:pic>
      <p:sp>
        <p:nvSpPr>
          <p:cNvPr id="136" name="TextBox 135"/>
          <p:cNvSpPr txBox="1"/>
          <p:nvPr userDrawn="1"/>
        </p:nvSpPr>
        <p:spPr>
          <a:xfrm>
            <a:off x="8058150" y="6548400"/>
            <a:ext cx="307515" cy="152349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>
              <a:lnSpc>
                <a:spcPct val="110000"/>
              </a:lnSpc>
            </a:pPr>
            <a:r>
              <a:rPr lang="en-US" sz="900" dirty="0" smtClean="0">
                <a:solidFill>
                  <a:srgbClr val="E90029"/>
                </a:solidFill>
              </a:rPr>
              <a:t>Page</a:t>
            </a:r>
          </a:p>
        </p:txBody>
      </p:sp>
      <p:sp>
        <p:nvSpPr>
          <p:cNvPr id="71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33725" y="6171171"/>
            <a:ext cx="2828925" cy="464185"/>
          </a:xfrm>
        </p:spPr>
        <p:txBody>
          <a:bodyPr/>
          <a:lstStyle/>
          <a:p>
            <a:r>
              <a:rPr lang="en-US" smtClean="0"/>
              <a:t>DesignCon 2015    © Keysight Technologies 2015</a:t>
            </a:r>
            <a:endParaRPr lang="en-US" dirty="0"/>
          </a:p>
        </p:txBody>
      </p:sp>
      <p:sp>
        <p:nvSpPr>
          <p:cNvPr id="7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11528" y="6492826"/>
            <a:ext cx="275272" cy="212774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lnSpc>
                <a:spcPct val="110000"/>
              </a:lnSpc>
              <a:defRPr sz="900">
                <a:solidFill>
                  <a:srgbClr val="E90029"/>
                </a:solidFill>
              </a:defRPr>
            </a:lvl1pPr>
          </a:lstStyle>
          <a:p>
            <a:fld id="{0D558541-60C9-42A2-8392-FF12533A6B7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3" name="Date Placeholder 3"/>
          <p:cNvSpPr>
            <a:spLocks noGrp="1"/>
          </p:cNvSpPr>
          <p:nvPr>
            <p:ph type="dt" sz="half" idx="33"/>
          </p:nvPr>
        </p:nvSpPr>
        <p:spPr>
          <a:xfrm>
            <a:off x="8053449" y="6150942"/>
            <a:ext cx="1090551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900">
                <a:solidFill>
                  <a:schemeClr val="accent5"/>
                </a:solidFill>
              </a:defRPr>
            </a:lvl1pPr>
          </a:lstStyle>
          <a:p>
            <a:fld id="{83589FC2-46B6-4F76-BBEA-86CAF6220026}" type="datetime1">
              <a:rPr lang="en-US" smtClean="0"/>
              <a:t>5/8/2017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62988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DesignCon 2015    © Keysight Technologies 2015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11528" y="6492826"/>
            <a:ext cx="275272" cy="212774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lnSpc>
                <a:spcPct val="110000"/>
              </a:lnSpc>
              <a:defRPr sz="900">
                <a:solidFill>
                  <a:srgbClr val="E90029"/>
                </a:solidFill>
              </a:defRPr>
            </a:lvl1pPr>
          </a:lstStyle>
          <a:p>
            <a:fld id="{0D558541-60C9-42A2-8392-FF12533A6B7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2"/>
          </p:nvPr>
        </p:nvSpPr>
        <p:spPr>
          <a:xfrm>
            <a:off x="8053449" y="6150942"/>
            <a:ext cx="1090551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900">
                <a:solidFill>
                  <a:schemeClr val="accent5"/>
                </a:solidFill>
              </a:defRPr>
            </a:lvl1pPr>
          </a:lstStyle>
          <a:p>
            <a:fld id="{D7E3863C-F2BD-4515-80D4-3FE3D388F4C4}" type="datetime1">
              <a:rPr lang="en-US" smtClean="0"/>
              <a:t>5/8/2017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28091" y="831215"/>
            <a:ext cx="5575174" cy="1470025"/>
          </a:xfrm>
        </p:spPr>
        <p:txBody>
          <a:bodyPr anchor="t"/>
          <a:lstStyle>
            <a:lvl1pPr>
              <a:lnSpc>
                <a:spcPct val="94000"/>
              </a:lnSpc>
              <a:defRPr sz="320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Type Title Here</a:t>
            </a:r>
            <a:br>
              <a:rPr lang="en-US" dirty="0" smtClean="0"/>
            </a:br>
            <a:r>
              <a:rPr lang="en-US" dirty="0" smtClean="0"/>
              <a:t>Not to Exceed</a:t>
            </a:r>
            <a:br>
              <a:rPr lang="en-US" dirty="0" smtClean="0"/>
            </a:br>
            <a:r>
              <a:rPr lang="en-US" dirty="0" smtClean="0"/>
              <a:t>Three Lines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742647" y="5029200"/>
            <a:ext cx="1948915" cy="1021716"/>
          </a:xfrm>
        </p:spPr>
        <p:txBody>
          <a:bodyPr anchor="b"/>
          <a:lstStyle>
            <a:lvl1pPr marL="0" indent="0" algn="l">
              <a:spcBef>
                <a:spcPts val="0"/>
              </a:spcBef>
              <a:buNone/>
              <a:defRPr sz="1000">
                <a:solidFill>
                  <a:srgbClr val="E90029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Speaker Name Bold Arial</a:t>
            </a:r>
            <a:br>
              <a:rPr lang="en-US" dirty="0" smtClean="0"/>
            </a:br>
            <a:r>
              <a:rPr lang="en-US" dirty="0" smtClean="0"/>
              <a:t>All Else Regular Arial </a:t>
            </a:r>
          </a:p>
        </p:txBody>
      </p:sp>
      <p:sp>
        <p:nvSpPr>
          <p:cNvPr id="198" name="Text Placeholder 197"/>
          <p:cNvSpPr>
            <a:spLocks noGrp="1"/>
          </p:cNvSpPr>
          <p:nvPr>
            <p:ph type="body" sz="quarter" idx="13" hasCustomPrompt="1"/>
          </p:nvPr>
        </p:nvSpPr>
        <p:spPr>
          <a:xfrm>
            <a:off x="752475" y="2337181"/>
            <a:ext cx="2447925" cy="18288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20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Date Here Move Up as Needed</a:t>
            </a:r>
            <a:endParaRPr lang="en-US" dirty="0"/>
          </a:p>
        </p:txBody>
      </p:sp>
      <p:grpSp>
        <p:nvGrpSpPr>
          <p:cNvPr id="71" name="Group 70"/>
          <p:cNvGrpSpPr/>
          <p:nvPr userDrawn="1"/>
        </p:nvGrpSpPr>
        <p:grpSpPr>
          <a:xfrm flipV="1">
            <a:off x="152400" y="903989"/>
            <a:ext cx="8839200" cy="5137033"/>
            <a:chOff x="152400" y="-1606182"/>
            <a:chExt cx="8839200" cy="5137033"/>
          </a:xfrm>
        </p:grpSpPr>
        <p:sp>
          <p:nvSpPr>
            <p:cNvPr id="72" name="Line 8"/>
            <p:cNvSpPr>
              <a:spLocks noChangeShapeType="1"/>
            </p:cNvSpPr>
            <p:nvPr/>
          </p:nvSpPr>
          <p:spPr bwMode="auto">
            <a:xfrm>
              <a:off x="601850" y="0"/>
              <a:ext cx="129" cy="3530851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3" name="Line 49"/>
            <p:cNvSpPr>
              <a:spLocks noChangeShapeType="1"/>
            </p:cNvSpPr>
            <p:nvPr/>
          </p:nvSpPr>
          <p:spPr bwMode="auto">
            <a:xfrm>
              <a:off x="6744348" y="0"/>
              <a:ext cx="0" cy="402336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4" name="Line 57"/>
            <p:cNvSpPr>
              <a:spLocks noChangeShapeType="1"/>
            </p:cNvSpPr>
            <p:nvPr/>
          </p:nvSpPr>
          <p:spPr bwMode="auto">
            <a:xfrm>
              <a:off x="7942884" y="0"/>
              <a:ext cx="0" cy="402336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5" name="Line 5"/>
            <p:cNvSpPr>
              <a:spLocks noChangeShapeType="1"/>
            </p:cNvSpPr>
            <p:nvPr/>
          </p:nvSpPr>
          <p:spPr bwMode="auto">
            <a:xfrm>
              <a:off x="152400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6" name="Line 7"/>
            <p:cNvSpPr>
              <a:spLocks noChangeShapeType="1"/>
            </p:cNvSpPr>
            <p:nvPr/>
          </p:nvSpPr>
          <p:spPr bwMode="auto">
            <a:xfrm>
              <a:off x="452034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7" name="Line 9"/>
            <p:cNvSpPr>
              <a:spLocks noChangeShapeType="1"/>
            </p:cNvSpPr>
            <p:nvPr/>
          </p:nvSpPr>
          <p:spPr bwMode="auto">
            <a:xfrm>
              <a:off x="751668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8" name="Line 11"/>
            <p:cNvSpPr>
              <a:spLocks noChangeShapeType="1"/>
            </p:cNvSpPr>
            <p:nvPr/>
          </p:nvSpPr>
          <p:spPr bwMode="auto">
            <a:xfrm>
              <a:off x="1051302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9" name="Line 13"/>
            <p:cNvSpPr>
              <a:spLocks noChangeShapeType="1"/>
            </p:cNvSpPr>
            <p:nvPr/>
          </p:nvSpPr>
          <p:spPr bwMode="auto">
            <a:xfrm>
              <a:off x="1350936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0" name="Line 15"/>
            <p:cNvSpPr>
              <a:spLocks noChangeShapeType="1"/>
            </p:cNvSpPr>
            <p:nvPr/>
          </p:nvSpPr>
          <p:spPr bwMode="auto">
            <a:xfrm>
              <a:off x="1650570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1" name="Line 17"/>
            <p:cNvSpPr>
              <a:spLocks noChangeShapeType="1"/>
            </p:cNvSpPr>
            <p:nvPr/>
          </p:nvSpPr>
          <p:spPr bwMode="auto">
            <a:xfrm>
              <a:off x="1950204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2" name="Line 19"/>
            <p:cNvSpPr>
              <a:spLocks noChangeShapeType="1"/>
            </p:cNvSpPr>
            <p:nvPr/>
          </p:nvSpPr>
          <p:spPr bwMode="auto">
            <a:xfrm>
              <a:off x="2249838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3" name="Line 21"/>
            <p:cNvSpPr>
              <a:spLocks noChangeShapeType="1"/>
            </p:cNvSpPr>
            <p:nvPr/>
          </p:nvSpPr>
          <p:spPr bwMode="auto">
            <a:xfrm>
              <a:off x="2549472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4" name="Line 23"/>
            <p:cNvSpPr>
              <a:spLocks noChangeShapeType="1"/>
            </p:cNvSpPr>
            <p:nvPr/>
          </p:nvSpPr>
          <p:spPr bwMode="auto">
            <a:xfrm>
              <a:off x="2849106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5" name="Line 25"/>
            <p:cNvSpPr>
              <a:spLocks noChangeShapeType="1"/>
            </p:cNvSpPr>
            <p:nvPr/>
          </p:nvSpPr>
          <p:spPr bwMode="auto">
            <a:xfrm>
              <a:off x="3148740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6" name="Line 27"/>
            <p:cNvSpPr>
              <a:spLocks noChangeShapeType="1"/>
            </p:cNvSpPr>
            <p:nvPr/>
          </p:nvSpPr>
          <p:spPr bwMode="auto">
            <a:xfrm>
              <a:off x="3448374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7" name="Line 29"/>
            <p:cNvSpPr>
              <a:spLocks noChangeShapeType="1"/>
            </p:cNvSpPr>
            <p:nvPr/>
          </p:nvSpPr>
          <p:spPr bwMode="auto">
            <a:xfrm>
              <a:off x="3748008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8" name="Line 31"/>
            <p:cNvSpPr>
              <a:spLocks noChangeShapeType="1"/>
            </p:cNvSpPr>
            <p:nvPr/>
          </p:nvSpPr>
          <p:spPr bwMode="auto">
            <a:xfrm>
              <a:off x="4047642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9" name="Line 33"/>
            <p:cNvSpPr>
              <a:spLocks noChangeShapeType="1"/>
            </p:cNvSpPr>
            <p:nvPr/>
          </p:nvSpPr>
          <p:spPr bwMode="auto">
            <a:xfrm>
              <a:off x="4347276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0" name="Line 35"/>
            <p:cNvSpPr>
              <a:spLocks noChangeShapeType="1"/>
            </p:cNvSpPr>
            <p:nvPr/>
          </p:nvSpPr>
          <p:spPr bwMode="auto">
            <a:xfrm>
              <a:off x="4646910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1" name="Line 37"/>
            <p:cNvSpPr>
              <a:spLocks noChangeShapeType="1"/>
            </p:cNvSpPr>
            <p:nvPr/>
          </p:nvSpPr>
          <p:spPr bwMode="auto">
            <a:xfrm>
              <a:off x="4946544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2" name="Line 39"/>
            <p:cNvSpPr>
              <a:spLocks noChangeShapeType="1"/>
            </p:cNvSpPr>
            <p:nvPr/>
          </p:nvSpPr>
          <p:spPr bwMode="auto">
            <a:xfrm>
              <a:off x="5246178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3" name="Line 41"/>
            <p:cNvSpPr>
              <a:spLocks noChangeShapeType="1"/>
            </p:cNvSpPr>
            <p:nvPr/>
          </p:nvSpPr>
          <p:spPr bwMode="auto">
            <a:xfrm>
              <a:off x="5545812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4" name="Line 43"/>
            <p:cNvSpPr>
              <a:spLocks noChangeShapeType="1"/>
            </p:cNvSpPr>
            <p:nvPr/>
          </p:nvSpPr>
          <p:spPr bwMode="auto">
            <a:xfrm>
              <a:off x="5845446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5" name="Line 45"/>
            <p:cNvSpPr>
              <a:spLocks noChangeShapeType="1"/>
            </p:cNvSpPr>
            <p:nvPr/>
          </p:nvSpPr>
          <p:spPr bwMode="auto">
            <a:xfrm>
              <a:off x="6145080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6" name="Line 47"/>
            <p:cNvSpPr>
              <a:spLocks noChangeShapeType="1"/>
            </p:cNvSpPr>
            <p:nvPr/>
          </p:nvSpPr>
          <p:spPr bwMode="auto">
            <a:xfrm>
              <a:off x="6444714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7" name="Line 51"/>
            <p:cNvSpPr>
              <a:spLocks noChangeShapeType="1"/>
            </p:cNvSpPr>
            <p:nvPr/>
          </p:nvSpPr>
          <p:spPr bwMode="auto">
            <a:xfrm>
              <a:off x="7043982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8" name="Line 52"/>
            <p:cNvSpPr>
              <a:spLocks noChangeShapeType="1"/>
            </p:cNvSpPr>
            <p:nvPr/>
          </p:nvSpPr>
          <p:spPr bwMode="auto">
            <a:xfrm>
              <a:off x="7193799" y="0"/>
              <a:ext cx="0" cy="1207008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9" name="Line 53"/>
            <p:cNvSpPr>
              <a:spLocks noChangeShapeType="1"/>
            </p:cNvSpPr>
            <p:nvPr/>
          </p:nvSpPr>
          <p:spPr bwMode="auto">
            <a:xfrm>
              <a:off x="7343616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0" name="Line 55"/>
            <p:cNvSpPr>
              <a:spLocks noChangeShapeType="1"/>
            </p:cNvSpPr>
            <p:nvPr/>
          </p:nvSpPr>
          <p:spPr bwMode="auto">
            <a:xfrm>
              <a:off x="7643250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1" name="Line 59"/>
            <p:cNvSpPr>
              <a:spLocks noChangeShapeType="1"/>
            </p:cNvSpPr>
            <p:nvPr/>
          </p:nvSpPr>
          <p:spPr bwMode="auto">
            <a:xfrm>
              <a:off x="8242518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2" name="Line 61"/>
            <p:cNvSpPr>
              <a:spLocks noChangeShapeType="1"/>
            </p:cNvSpPr>
            <p:nvPr/>
          </p:nvSpPr>
          <p:spPr bwMode="auto">
            <a:xfrm>
              <a:off x="8542152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3" name="Line 6"/>
            <p:cNvSpPr>
              <a:spLocks noChangeShapeType="1"/>
            </p:cNvSpPr>
            <p:nvPr/>
          </p:nvSpPr>
          <p:spPr bwMode="auto">
            <a:xfrm>
              <a:off x="302217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4" name="Line 10"/>
            <p:cNvSpPr>
              <a:spLocks noChangeShapeType="1"/>
            </p:cNvSpPr>
            <p:nvPr/>
          </p:nvSpPr>
          <p:spPr bwMode="auto">
            <a:xfrm>
              <a:off x="901485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5" name="Line 14"/>
            <p:cNvSpPr>
              <a:spLocks noChangeShapeType="1"/>
            </p:cNvSpPr>
            <p:nvPr/>
          </p:nvSpPr>
          <p:spPr bwMode="auto">
            <a:xfrm>
              <a:off x="1500753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6" name="Line 18"/>
            <p:cNvSpPr>
              <a:spLocks noChangeShapeType="1"/>
            </p:cNvSpPr>
            <p:nvPr/>
          </p:nvSpPr>
          <p:spPr bwMode="auto">
            <a:xfrm>
              <a:off x="2100021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7" name="Line 22"/>
            <p:cNvSpPr>
              <a:spLocks noChangeShapeType="1"/>
            </p:cNvSpPr>
            <p:nvPr/>
          </p:nvSpPr>
          <p:spPr bwMode="auto">
            <a:xfrm>
              <a:off x="2699289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8" name="Line 26"/>
            <p:cNvSpPr>
              <a:spLocks noChangeShapeType="1"/>
            </p:cNvSpPr>
            <p:nvPr/>
          </p:nvSpPr>
          <p:spPr bwMode="auto">
            <a:xfrm>
              <a:off x="3298557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9" name="Line 30"/>
            <p:cNvSpPr>
              <a:spLocks noChangeShapeType="1"/>
            </p:cNvSpPr>
            <p:nvPr/>
          </p:nvSpPr>
          <p:spPr bwMode="auto">
            <a:xfrm>
              <a:off x="3897825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0" name="Line 34"/>
            <p:cNvSpPr>
              <a:spLocks noChangeShapeType="1"/>
            </p:cNvSpPr>
            <p:nvPr/>
          </p:nvSpPr>
          <p:spPr bwMode="auto">
            <a:xfrm>
              <a:off x="4497093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1" name="Line 38"/>
            <p:cNvSpPr>
              <a:spLocks noChangeShapeType="1"/>
            </p:cNvSpPr>
            <p:nvPr/>
          </p:nvSpPr>
          <p:spPr bwMode="auto">
            <a:xfrm>
              <a:off x="5096361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2" name="Line 42"/>
            <p:cNvSpPr>
              <a:spLocks noChangeShapeType="1"/>
            </p:cNvSpPr>
            <p:nvPr/>
          </p:nvSpPr>
          <p:spPr bwMode="auto">
            <a:xfrm>
              <a:off x="5695629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3" name="Line 46"/>
            <p:cNvSpPr>
              <a:spLocks noChangeShapeType="1"/>
            </p:cNvSpPr>
            <p:nvPr/>
          </p:nvSpPr>
          <p:spPr bwMode="auto">
            <a:xfrm>
              <a:off x="6294897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4" name="Line 50"/>
            <p:cNvSpPr>
              <a:spLocks noChangeShapeType="1"/>
            </p:cNvSpPr>
            <p:nvPr/>
          </p:nvSpPr>
          <p:spPr bwMode="auto">
            <a:xfrm>
              <a:off x="6894165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5" name="Line 54"/>
            <p:cNvSpPr>
              <a:spLocks noChangeShapeType="1"/>
            </p:cNvSpPr>
            <p:nvPr/>
          </p:nvSpPr>
          <p:spPr bwMode="auto">
            <a:xfrm>
              <a:off x="7493433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6" name="Line 58"/>
            <p:cNvSpPr>
              <a:spLocks noChangeShapeType="1"/>
            </p:cNvSpPr>
            <p:nvPr/>
          </p:nvSpPr>
          <p:spPr bwMode="auto">
            <a:xfrm>
              <a:off x="8092701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7" name="Line 62"/>
            <p:cNvSpPr>
              <a:spLocks noChangeShapeType="1"/>
            </p:cNvSpPr>
            <p:nvPr/>
          </p:nvSpPr>
          <p:spPr bwMode="auto">
            <a:xfrm>
              <a:off x="8691969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8" name="Line 63"/>
            <p:cNvSpPr>
              <a:spLocks noChangeShapeType="1"/>
            </p:cNvSpPr>
            <p:nvPr/>
          </p:nvSpPr>
          <p:spPr bwMode="auto">
            <a:xfrm>
              <a:off x="8841786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9" name="Line 12"/>
            <p:cNvSpPr>
              <a:spLocks noChangeShapeType="1"/>
            </p:cNvSpPr>
            <p:nvPr/>
          </p:nvSpPr>
          <p:spPr bwMode="auto">
            <a:xfrm>
              <a:off x="1201119" y="0"/>
              <a:ext cx="0" cy="121017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0" name="Line 16"/>
            <p:cNvSpPr>
              <a:spLocks noChangeShapeType="1"/>
            </p:cNvSpPr>
            <p:nvPr/>
          </p:nvSpPr>
          <p:spPr bwMode="auto">
            <a:xfrm>
              <a:off x="1800387" y="0"/>
              <a:ext cx="0" cy="121017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1" name="Line 20"/>
            <p:cNvSpPr>
              <a:spLocks noChangeShapeType="1"/>
            </p:cNvSpPr>
            <p:nvPr/>
          </p:nvSpPr>
          <p:spPr bwMode="auto">
            <a:xfrm>
              <a:off x="2399655" y="0"/>
              <a:ext cx="0" cy="121017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2" name="Line 24"/>
            <p:cNvSpPr>
              <a:spLocks noChangeShapeType="1"/>
            </p:cNvSpPr>
            <p:nvPr/>
          </p:nvSpPr>
          <p:spPr bwMode="auto">
            <a:xfrm>
              <a:off x="2998923" y="0"/>
              <a:ext cx="0" cy="121017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3" name="Line 28"/>
            <p:cNvSpPr>
              <a:spLocks noChangeShapeType="1"/>
            </p:cNvSpPr>
            <p:nvPr/>
          </p:nvSpPr>
          <p:spPr bwMode="auto">
            <a:xfrm>
              <a:off x="3598191" y="0"/>
              <a:ext cx="0" cy="121017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4" name="Line 32"/>
            <p:cNvSpPr>
              <a:spLocks noChangeShapeType="1"/>
            </p:cNvSpPr>
            <p:nvPr/>
          </p:nvSpPr>
          <p:spPr bwMode="auto">
            <a:xfrm>
              <a:off x="4197459" y="0"/>
              <a:ext cx="0" cy="121017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5" name="Line 36"/>
            <p:cNvSpPr>
              <a:spLocks noChangeShapeType="1"/>
            </p:cNvSpPr>
            <p:nvPr/>
          </p:nvSpPr>
          <p:spPr bwMode="auto">
            <a:xfrm>
              <a:off x="4796727" y="0"/>
              <a:ext cx="0" cy="121017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6" name="Line 40"/>
            <p:cNvSpPr>
              <a:spLocks noChangeShapeType="1"/>
            </p:cNvSpPr>
            <p:nvPr/>
          </p:nvSpPr>
          <p:spPr bwMode="auto">
            <a:xfrm>
              <a:off x="5395995" y="0"/>
              <a:ext cx="0" cy="121017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7" name="Line 44"/>
            <p:cNvSpPr>
              <a:spLocks noChangeShapeType="1"/>
            </p:cNvSpPr>
            <p:nvPr/>
          </p:nvSpPr>
          <p:spPr bwMode="auto">
            <a:xfrm>
              <a:off x="5995263" y="0"/>
              <a:ext cx="0" cy="121017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8" name="Line 48"/>
            <p:cNvSpPr>
              <a:spLocks noChangeShapeType="1"/>
            </p:cNvSpPr>
            <p:nvPr/>
          </p:nvSpPr>
          <p:spPr bwMode="auto">
            <a:xfrm>
              <a:off x="6594531" y="-1606182"/>
              <a:ext cx="0" cy="2816352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9" name="Line 56"/>
            <p:cNvSpPr>
              <a:spLocks noChangeShapeType="1"/>
            </p:cNvSpPr>
            <p:nvPr/>
          </p:nvSpPr>
          <p:spPr bwMode="auto">
            <a:xfrm>
              <a:off x="7793067" y="0"/>
              <a:ext cx="0" cy="121017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0" name="Line 60"/>
            <p:cNvSpPr>
              <a:spLocks noChangeShapeType="1"/>
            </p:cNvSpPr>
            <p:nvPr/>
          </p:nvSpPr>
          <p:spPr bwMode="auto">
            <a:xfrm>
              <a:off x="8392335" y="9030"/>
              <a:ext cx="0" cy="121017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1" name="Line 64"/>
            <p:cNvSpPr>
              <a:spLocks noChangeShapeType="1"/>
            </p:cNvSpPr>
            <p:nvPr/>
          </p:nvSpPr>
          <p:spPr bwMode="auto">
            <a:xfrm>
              <a:off x="8991600" y="0"/>
              <a:ext cx="0" cy="121017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pic>
        <p:nvPicPr>
          <p:cNvPr id="67" name="Picture 66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9580" y="6343042"/>
            <a:ext cx="1497330" cy="346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43351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28091" y="1566164"/>
            <a:ext cx="5575174" cy="1470025"/>
          </a:xfrm>
        </p:spPr>
        <p:txBody>
          <a:bodyPr/>
          <a:lstStyle>
            <a:lvl1pPr>
              <a:lnSpc>
                <a:spcPct val="94000"/>
              </a:lnSpc>
              <a:defRPr sz="320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Type Title Here</a:t>
            </a:r>
            <a:br>
              <a:rPr lang="en-US" dirty="0" smtClean="0"/>
            </a:br>
            <a:r>
              <a:rPr lang="en-US" dirty="0" smtClean="0"/>
              <a:t>Not to Exceed</a:t>
            </a:r>
            <a:br>
              <a:rPr lang="en-US" dirty="0" smtClean="0"/>
            </a:br>
            <a:r>
              <a:rPr lang="en-US" dirty="0" smtClean="0"/>
              <a:t>Three Lines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14090" y="6171171"/>
            <a:ext cx="2067560" cy="464185"/>
          </a:xfrm>
        </p:spPr>
        <p:txBody>
          <a:bodyPr/>
          <a:lstStyle>
            <a:lvl1pPr>
              <a:defRPr>
                <a:solidFill>
                  <a:srgbClr val="E90029"/>
                </a:solidFill>
              </a:defRPr>
            </a:lvl1pPr>
          </a:lstStyle>
          <a:p>
            <a:r>
              <a:rPr lang="en-US" smtClean="0"/>
              <a:t>DesignCon 2015    © Keysight Technologies 2015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11528" y="6492826"/>
            <a:ext cx="275272" cy="212774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lnSpc>
                <a:spcPct val="110000"/>
              </a:lnSpc>
              <a:defRPr sz="900">
                <a:solidFill>
                  <a:srgbClr val="E90029"/>
                </a:solidFill>
              </a:defRPr>
            </a:lvl1pPr>
          </a:lstStyle>
          <a:p>
            <a:fld id="{0D558541-60C9-42A2-8392-FF12533A6B7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8053449" y="6150942"/>
            <a:ext cx="1090551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900">
                <a:solidFill>
                  <a:schemeClr val="accent5"/>
                </a:solidFill>
              </a:defRPr>
            </a:lvl1pPr>
          </a:lstStyle>
          <a:p>
            <a:fld id="{EB04B68C-F2CD-470A-BD82-0E0D27AAA39E}" type="datetime1">
              <a:rPr lang="en-US" smtClean="0"/>
              <a:t>5/8/2017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4274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28091" y="1623061"/>
            <a:ext cx="5291709" cy="434340"/>
          </a:xfrm>
        </p:spPr>
        <p:txBody>
          <a:bodyPr anchor="t"/>
          <a:lstStyle>
            <a:lvl1pPr>
              <a:lnSpc>
                <a:spcPct val="94000"/>
              </a:lnSpc>
              <a:defRPr sz="320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Divider Slide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27525" y="2439782"/>
            <a:ext cx="5292276" cy="2818017"/>
          </a:xfrm>
        </p:spPr>
        <p:txBody>
          <a:bodyPr anchor="t"/>
          <a:lstStyle>
            <a:lvl1pPr marL="0" indent="0" algn="l">
              <a:lnSpc>
                <a:spcPct val="94000"/>
              </a:lnSpc>
              <a:spcBef>
                <a:spcPts val="0"/>
              </a:spcBef>
              <a:buNone/>
              <a:defRPr sz="32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Additional copy or delete placeholder if not needed.</a:t>
            </a:r>
          </a:p>
        </p:txBody>
      </p:sp>
      <p:grpSp>
        <p:nvGrpSpPr>
          <p:cNvPr id="6" name="Group 5"/>
          <p:cNvGrpSpPr/>
          <p:nvPr userDrawn="1"/>
        </p:nvGrpSpPr>
        <p:grpSpPr>
          <a:xfrm>
            <a:off x="152400" y="0"/>
            <a:ext cx="8839200" cy="2021022"/>
            <a:chOff x="152400" y="0"/>
            <a:chExt cx="8839200" cy="2021022"/>
          </a:xfrm>
        </p:grpSpPr>
        <p:sp>
          <p:nvSpPr>
            <p:cNvPr id="70" name="Line 8"/>
            <p:cNvSpPr>
              <a:spLocks noChangeShapeType="1"/>
            </p:cNvSpPr>
            <p:nvPr/>
          </p:nvSpPr>
          <p:spPr bwMode="auto">
            <a:xfrm>
              <a:off x="601851" y="0"/>
              <a:ext cx="0" cy="2021022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3" name="Line 49"/>
            <p:cNvSpPr>
              <a:spLocks noChangeShapeType="1"/>
            </p:cNvSpPr>
            <p:nvPr/>
          </p:nvSpPr>
          <p:spPr bwMode="auto">
            <a:xfrm>
              <a:off x="6744348" y="0"/>
              <a:ext cx="0" cy="402336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4" name="Line 57"/>
            <p:cNvSpPr>
              <a:spLocks noChangeShapeType="1"/>
            </p:cNvSpPr>
            <p:nvPr/>
          </p:nvSpPr>
          <p:spPr bwMode="auto">
            <a:xfrm>
              <a:off x="7942884" y="0"/>
              <a:ext cx="0" cy="402336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5" name="Line 5"/>
            <p:cNvSpPr>
              <a:spLocks noChangeShapeType="1"/>
            </p:cNvSpPr>
            <p:nvPr/>
          </p:nvSpPr>
          <p:spPr bwMode="auto">
            <a:xfrm>
              <a:off x="152400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6" name="Line 7"/>
            <p:cNvSpPr>
              <a:spLocks noChangeShapeType="1"/>
            </p:cNvSpPr>
            <p:nvPr/>
          </p:nvSpPr>
          <p:spPr bwMode="auto">
            <a:xfrm>
              <a:off x="452034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7" name="Line 9"/>
            <p:cNvSpPr>
              <a:spLocks noChangeShapeType="1"/>
            </p:cNvSpPr>
            <p:nvPr/>
          </p:nvSpPr>
          <p:spPr bwMode="auto">
            <a:xfrm>
              <a:off x="751668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8" name="Line 11"/>
            <p:cNvSpPr>
              <a:spLocks noChangeShapeType="1"/>
            </p:cNvSpPr>
            <p:nvPr/>
          </p:nvSpPr>
          <p:spPr bwMode="auto">
            <a:xfrm>
              <a:off x="1051302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9" name="Line 13"/>
            <p:cNvSpPr>
              <a:spLocks noChangeShapeType="1"/>
            </p:cNvSpPr>
            <p:nvPr/>
          </p:nvSpPr>
          <p:spPr bwMode="auto">
            <a:xfrm>
              <a:off x="1350936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0" name="Line 15"/>
            <p:cNvSpPr>
              <a:spLocks noChangeShapeType="1"/>
            </p:cNvSpPr>
            <p:nvPr/>
          </p:nvSpPr>
          <p:spPr bwMode="auto">
            <a:xfrm>
              <a:off x="1650570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1" name="Line 17"/>
            <p:cNvSpPr>
              <a:spLocks noChangeShapeType="1"/>
            </p:cNvSpPr>
            <p:nvPr/>
          </p:nvSpPr>
          <p:spPr bwMode="auto">
            <a:xfrm>
              <a:off x="1950204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2" name="Line 19"/>
            <p:cNvSpPr>
              <a:spLocks noChangeShapeType="1"/>
            </p:cNvSpPr>
            <p:nvPr/>
          </p:nvSpPr>
          <p:spPr bwMode="auto">
            <a:xfrm>
              <a:off x="2249838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3" name="Line 21"/>
            <p:cNvSpPr>
              <a:spLocks noChangeShapeType="1"/>
            </p:cNvSpPr>
            <p:nvPr/>
          </p:nvSpPr>
          <p:spPr bwMode="auto">
            <a:xfrm>
              <a:off x="2549472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4" name="Line 23"/>
            <p:cNvSpPr>
              <a:spLocks noChangeShapeType="1"/>
            </p:cNvSpPr>
            <p:nvPr/>
          </p:nvSpPr>
          <p:spPr bwMode="auto">
            <a:xfrm>
              <a:off x="2849106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5" name="Line 25"/>
            <p:cNvSpPr>
              <a:spLocks noChangeShapeType="1"/>
            </p:cNvSpPr>
            <p:nvPr/>
          </p:nvSpPr>
          <p:spPr bwMode="auto">
            <a:xfrm>
              <a:off x="3148740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6" name="Line 27"/>
            <p:cNvSpPr>
              <a:spLocks noChangeShapeType="1"/>
            </p:cNvSpPr>
            <p:nvPr/>
          </p:nvSpPr>
          <p:spPr bwMode="auto">
            <a:xfrm>
              <a:off x="3448374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7" name="Line 29"/>
            <p:cNvSpPr>
              <a:spLocks noChangeShapeType="1"/>
            </p:cNvSpPr>
            <p:nvPr/>
          </p:nvSpPr>
          <p:spPr bwMode="auto">
            <a:xfrm>
              <a:off x="3748008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8" name="Line 31"/>
            <p:cNvSpPr>
              <a:spLocks noChangeShapeType="1"/>
            </p:cNvSpPr>
            <p:nvPr/>
          </p:nvSpPr>
          <p:spPr bwMode="auto">
            <a:xfrm>
              <a:off x="4047642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9" name="Line 33"/>
            <p:cNvSpPr>
              <a:spLocks noChangeShapeType="1"/>
            </p:cNvSpPr>
            <p:nvPr/>
          </p:nvSpPr>
          <p:spPr bwMode="auto">
            <a:xfrm>
              <a:off x="4347276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0" name="Line 35"/>
            <p:cNvSpPr>
              <a:spLocks noChangeShapeType="1"/>
            </p:cNvSpPr>
            <p:nvPr/>
          </p:nvSpPr>
          <p:spPr bwMode="auto">
            <a:xfrm>
              <a:off x="4646910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1" name="Line 37"/>
            <p:cNvSpPr>
              <a:spLocks noChangeShapeType="1"/>
            </p:cNvSpPr>
            <p:nvPr/>
          </p:nvSpPr>
          <p:spPr bwMode="auto">
            <a:xfrm>
              <a:off x="4946544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2" name="Line 39"/>
            <p:cNvSpPr>
              <a:spLocks noChangeShapeType="1"/>
            </p:cNvSpPr>
            <p:nvPr/>
          </p:nvSpPr>
          <p:spPr bwMode="auto">
            <a:xfrm>
              <a:off x="5246178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3" name="Line 41"/>
            <p:cNvSpPr>
              <a:spLocks noChangeShapeType="1"/>
            </p:cNvSpPr>
            <p:nvPr/>
          </p:nvSpPr>
          <p:spPr bwMode="auto">
            <a:xfrm>
              <a:off x="5545812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4" name="Line 43"/>
            <p:cNvSpPr>
              <a:spLocks noChangeShapeType="1"/>
            </p:cNvSpPr>
            <p:nvPr/>
          </p:nvSpPr>
          <p:spPr bwMode="auto">
            <a:xfrm>
              <a:off x="5845446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5" name="Line 45"/>
            <p:cNvSpPr>
              <a:spLocks noChangeShapeType="1"/>
            </p:cNvSpPr>
            <p:nvPr/>
          </p:nvSpPr>
          <p:spPr bwMode="auto">
            <a:xfrm>
              <a:off x="6145080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6" name="Line 47"/>
            <p:cNvSpPr>
              <a:spLocks noChangeShapeType="1"/>
            </p:cNvSpPr>
            <p:nvPr/>
          </p:nvSpPr>
          <p:spPr bwMode="auto">
            <a:xfrm>
              <a:off x="6444714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7" name="Line 51"/>
            <p:cNvSpPr>
              <a:spLocks noChangeShapeType="1"/>
            </p:cNvSpPr>
            <p:nvPr/>
          </p:nvSpPr>
          <p:spPr bwMode="auto">
            <a:xfrm>
              <a:off x="7043982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8" name="Line 52"/>
            <p:cNvSpPr>
              <a:spLocks noChangeShapeType="1"/>
            </p:cNvSpPr>
            <p:nvPr/>
          </p:nvSpPr>
          <p:spPr bwMode="auto">
            <a:xfrm>
              <a:off x="7193799" y="0"/>
              <a:ext cx="0" cy="121920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9" name="Line 53"/>
            <p:cNvSpPr>
              <a:spLocks noChangeShapeType="1"/>
            </p:cNvSpPr>
            <p:nvPr/>
          </p:nvSpPr>
          <p:spPr bwMode="auto">
            <a:xfrm>
              <a:off x="7343616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0" name="Line 55"/>
            <p:cNvSpPr>
              <a:spLocks noChangeShapeType="1"/>
            </p:cNvSpPr>
            <p:nvPr/>
          </p:nvSpPr>
          <p:spPr bwMode="auto">
            <a:xfrm>
              <a:off x="7643250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1" name="Line 59"/>
            <p:cNvSpPr>
              <a:spLocks noChangeShapeType="1"/>
            </p:cNvSpPr>
            <p:nvPr/>
          </p:nvSpPr>
          <p:spPr bwMode="auto">
            <a:xfrm>
              <a:off x="8242518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2" name="Line 61"/>
            <p:cNvSpPr>
              <a:spLocks noChangeShapeType="1"/>
            </p:cNvSpPr>
            <p:nvPr/>
          </p:nvSpPr>
          <p:spPr bwMode="auto">
            <a:xfrm>
              <a:off x="8542152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3" name="Line 6"/>
            <p:cNvSpPr>
              <a:spLocks noChangeShapeType="1"/>
            </p:cNvSpPr>
            <p:nvPr/>
          </p:nvSpPr>
          <p:spPr bwMode="auto">
            <a:xfrm>
              <a:off x="302217" y="0"/>
              <a:ext cx="0" cy="81026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4" name="Line 10"/>
            <p:cNvSpPr>
              <a:spLocks noChangeShapeType="1"/>
            </p:cNvSpPr>
            <p:nvPr/>
          </p:nvSpPr>
          <p:spPr bwMode="auto">
            <a:xfrm>
              <a:off x="901485" y="0"/>
              <a:ext cx="0" cy="81026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5" name="Line 14"/>
            <p:cNvSpPr>
              <a:spLocks noChangeShapeType="1"/>
            </p:cNvSpPr>
            <p:nvPr/>
          </p:nvSpPr>
          <p:spPr bwMode="auto">
            <a:xfrm>
              <a:off x="1500753" y="0"/>
              <a:ext cx="0" cy="81026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6" name="Line 18"/>
            <p:cNvSpPr>
              <a:spLocks noChangeShapeType="1"/>
            </p:cNvSpPr>
            <p:nvPr/>
          </p:nvSpPr>
          <p:spPr bwMode="auto">
            <a:xfrm>
              <a:off x="2100021" y="0"/>
              <a:ext cx="0" cy="81026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7" name="Line 22"/>
            <p:cNvSpPr>
              <a:spLocks noChangeShapeType="1"/>
            </p:cNvSpPr>
            <p:nvPr/>
          </p:nvSpPr>
          <p:spPr bwMode="auto">
            <a:xfrm>
              <a:off x="2699289" y="0"/>
              <a:ext cx="0" cy="81026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8" name="Line 26"/>
            <p:cNvSpPr>
              <a:spLocks noChangeShapeType="1"/>
            </p:cNvSpPr>
            <p:nvPr/>
          </p:nvSpPr>
          <p:spPr bwMode="auto">
            <a:xfrm>
              <a:off x="3298557" y="0"/>
              <a:ext cx="0" cy="81026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9" name="Line 30"/>
            <p:cNvSpPr>
              <a:spLocks noChangeShapeType="1"/>
            </p:cNvSpPr>
            <p:nvPr/>
          </p:nvSpPr>
          <p:spPr bwMode="auto">
            <a:xfrm>
              <a:off x="3897825" y="0"/>
              <a:ext cx="0" cy="81026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0" name="Line 34"/>
            <p:cNvSpPr>
              <a:spLocks noChangeShapeType="1"/>
            </p:cNvSpPr>
            <p:nvPr/>
          </p:nvSpPr>
          <p:spPr bwMode="auto">
            <a:xfrm>
              <a:off x="4497093" y="0"/>
              <a:ext cx="0" cy="81026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1" name="Line 38"/>
            <p:cNvSpPr>
              <a:spLocks noChangeShapeType="1"/>
            </p:cNvSpPr>
            <p:nvPr/>
          </p:nvSpPr>
          <p:spPr bwMode="auto">
            <a:xfrm>
              <a:off x="5096361" y="0"/>
              <a:ext cx="0" cy="81026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2" name="Line 42"/>
            <p:cNvSpPr>
              <a:spLocks noChangeShapeType="1"/>
            </p:cNvSpPr>
            <p:nvPr/>
          </p:nvSpPr>
          <p:spPr bwMode="auto">
            <a:xfrm>
              <a:off x="5695629" y="0"/>
              <a:ext cx="0" cy="81026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3" name="Line 46"/>
            <p:cNvSpPr>
              <a:spLocks noChangeShapeType="1"/>
            </p:cNvSpPr>
            <p:nvPr/>
          </p:nvSpPr>
          <p:spPr bwMode="auto">
            <a:xfrm>
              <a:off x="6294897" y="0"/>
              <a:ext cx="0" cy="81026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4" name="Line 50"/>
            <p:cNvSpPr>
              <a:spLocks noChangeShapeType="1"/>
            </p:cNvSpPr>
            <p:nvPr/>
          </p:nvSpPr>
          <p:spPr bwMode="auto">
            <a:xfrm>
              <a:off x="6894165" y="0"/>
              <a:ext cx="0" cy="81026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5" name="Line 54"/>
            <p:cNvSpPr>
              <a:spLocks noChangeShapeType="1"/>
            </p:cNvSpPr>
            <p:nvPr/>
          </p:nvSpPr>
          <p:spPr bwMode="auto">
            <a:xfrm>
              <a:off x="7493433" y="0"/>
              <a:ext cx="0" cy="81026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6" name="Line 58"/>
            <p:cNvSpPr>
              <a:spLocks noChangeShapeType="1"/>
            </p:cNvSpPr>
            <p:nvPr/>
          </p:nvSpPr>
          <p:spPr bwMode="auto">
            <a:xfrm>
              <a:off x="8092701" y="0"/>
              <a:ext cx="0" cy="81026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7" name="Line 62"/>
            <p:cNvSpPr>
              <a:spLocks noChangeShapeType="1"/>
            </p:cNvSpPr>
            <p:nvPr/>
          </p:nvSpPr>
          <p:spPr bwMode="auto">
            <a:xfrm>
              <a:off x="8691969" y="0"/>
              <a:ext cx="0" cy="81026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8" name="Line 63"/>
            <p:cNvSpPr>
              <a:spLocks noChangeShapeType="1"/>
            </p:cNvSpPr>
            <p:nvPr/>
          </p:nvSpPr>
          <p:spPr bwMode="auto">
            <a:xfrm>
              <a:off x="8841786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9" name="Line 12"/>
            <p:cNvSpPr>
              <a:spLocks noChangeShapeType="1"/>
            </p:cNvSpPr>
            <p:nvPr/>
          </p:nvSpPr>
          <p:spPr bwMode="auto">
            <a:xfrm>
              <a:off x="1201119" y="0"/>
              <a:ext cx="0" cy="121017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0" name="Line 16"/>
            <p:cNvSpPr>
              <a:spLocks noChangeShapeType="1"/>
            </p:cNvSpPr>
            <p:nvPr/>
          </p:nvSpPr>
          <p:spPr bwMode="auto">
            <a:xfrm>
              <a:off x="1800387" y="0"/>
              <a:ext cx="0" cy="121017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1" name="Line 20"/>
            <p:cNvSpPr>
              <a:spLocks noChangeShapeType="1"/>
            </p:cNvSpPr>
            <p:nvPr/>
          </p:nvSpPr>
          <p:spPr bwMode="auto">
            <a:xfrm>
              <a:off x="2399655" y="0"/>
              <a:ext cx="0" cy="121017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2" name="Line 24"/>
            <p:cNvSpPr>
              <a:spLocks noChangeShapeType="1"/>
            </p:cNvSpPr>
            <p:nvPr/>
          </p:nvSpPr>
          <p:spPr bwMode="auto">
            <a:xfrm>
              <a:off x="2998923" y="0"/>
              <a:ext cx="0" cy="121017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3" name="Line 28"/>
            <p:cNvSpPr>
              <a:spLocks noChangeShapeType="1"/>
            </p:cNvSpPr>
            <p:nvPr/>
          </p:nvSpPr>
          <p:spPr bwMode="auto">
            <a:xfrm>
              <a:off x="3598191" y="0"/>
              <a:ext cx="0" cy="121017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4" name="Line 32"/>
            <p:cNvSpPr>
              <a:spLocks noChangeShapeType="1"/>
            </p:cNvSpPr>
            <p:nvPr/>
          </p:nvSpPr>
          <p:spPr bwMode="auto">
            <a:xfrm>
              <a:off x="4197459" y="0"/>
              <a:ext cx="0" cy="121017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5" name="Line 36"/>
            <p:cNvSpPr>
              <a:spLocks noChangeShapeType="1"/>
            </p:cNvSpPr>
            <p:nvPr/>
          </p:nvSpPr>
          <p:spPr bwMode="auto">
            <a:xfrm>
              <a:off x="4796727" y="0"/>
              <a:ext cx="0" cy="121017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6" name="Line 40"/>
            <p:cNvSpPr>
              <a:spLocks noChangeShapeType="1"/>
            </p:cNvSpPr>
            <p:nvPr/>
          </p:nvSpPr>
          <p:spPr bwMode="auto">
            <a:xfrm>
              <a:off x="5395995" y="0"/>
              <a:ext cx="0" cy="121017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7" name="Line 44"/>
            <p:cNvSpPr>
              <a:spLocks noChangeShapeType="1"/>
            </p:cNvSpPr>
            <p:nvPr/>
          </p:nvSpPr>
          <p:spPr bwMode="auto">
            <a:xfrm>
              <a:off x="5995263" y="0"/>
              <a:ext cx="0" cy="121017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8" name="Line 48"/>
            <p:cNvSpPr>
              <a:spLocks noChangeShapeType="1"/>
            </p:cNvSpPr>
            <p:nvPr/>
          </p:nvSpPr>
          <p:spPr bwMode="auto">
            <a:xfrm>
              <a:off x="6594531" y="0"/>
              <a:ext cx="0" cy="121017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9" name="Line 56"/>
            <p:cNvSpPr>
              <a:spLocks noChangeShapeType="1"/>
            </p:cNvSpPr>
            <p:nvPr/>
          </p:nvSpPr>
          <p:spPr bwMode="auto">
            <a:xfrm>
              <a:off x="7793067" y="0"/>
              <a:ext cx="0" cy="121017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0" name="Line 60"/>
            <p:cNvSpPr>
              <a:spLocks noChangeShapeType="1"/>
            </p:cNvSpPr>
            <p:nvPr/>
          </p:nvSpPr>
          <p:spPr bwMode="auto">
            <a:xfrm>
              <a:off x="8392335" y="9030"/>
              <a:ext cx="0" cy="121017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1" name="Line 64"/>
            <p:cNvSpPr>
              <a:spLocks noChangeShapeType="1"/>
            </p:cNvSpPr>
            <p:nvPr/>
          </p:nvSpPr>
          <p:spPr bwMode="auto">
            <a:xfrm>
              <a:off x="8991600" y="0"/>
              <a:ext cx="0" cy="121017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pic>
        <p:nvPicPr>
          <p:cNvPr id="66" name="Picture 65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9580" y="6343042"/>
            <a:ext cx="1497330" cy="346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1597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840" y="152400"/>
            <a:ext cx="7192010" cy="5143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2473" y="1371599"/>
            <a:ext cx="7791451" cy="4727448"/>
          </a:xfrm>
        </p:spPr>
        <p:txBody>
          <a:bodyPr/>
          <a:lstStyle>
            <a:lvl2pPr>
              <a:spcBef>
                <a:spcPts val="1000"/>
              </a:spcBef>
              <a:defRPr/>
            </a:lvl2pPr>
            <a:lvl3pPr>
              <a:defRPr>
                <a:solidFill>
                  <a:schemeClr val="bg1">
                    <a:lumMod val="50000"/>
                  </a:schemeClr>
                </a:solidFill>
              </a:defRPr>
            </a:lvl3pPr>
            <a:lvl5pPr>
              <a:defRPr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DesignCon 2015    © Keysight Technologies 2015</a:t>
            </a:r>
            <a:endParaRPr lang="en-US" dirty="0"/>
          </a:p>
        </p:txBody>
      </p:sp>
      <p:sp>
        <p:nvSpPr>
          <p:cNvPr id="24" name="Text Placeholder 17"/>
          <p:cNvSpPr>
            <a:spLocks noGrp="1"/>
          </p:cNvSpPr>
          <p:nvPr>
            <p:ph type="body" sz="quarter" idx="13" hasCustomPrompt="1"/>
          </p:nvPr>
        </p:nvSpPr>
        <p:spPr>
          <a:xfrm>
            <a:off x="762000" y="685800"/>
            <a:ext cx="7239000" cy="457200"/>
          </a:xfrm>
        </p:spPr>
        <p:txBody>
          <a:bodyPr/>
          <a:lstStyle>
            <a:lvl1pPr marL="0" indent="0">
              <a:buNone/>
              <a:defRPr sz="2800" baseline="0">
                <a:solidFill>
                  <a:schemeClr val="tx2"/>
                </a:solidFill>
                <a:latin typeface="Arial Narrow" panose="020B0606020202030204" pitchFamily="34" charset="0"/>
              </a:defRPr>
            </a:lvl1pPr>
          </a:lstStyle>
          <a:p>
            <a:pPr lvl="0"/>
            <a:r>
              <a:rPr lang="en-US" dirty="0" smtClean="0"/>
              <a:t>Add Secondary Title in Keysight Gray (28 Pt)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11528" y="6492826"/>
            <a:ext cx="275272" cy="212774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lnSpc>
                <a:spcPct val="110000"/>
              </a:lnSpc>
              <a:defRPr sz="900">
                <a:solidFill>
                  <a:srgbClr val="E90029"/>
                </a:solidFill>
              </a:defRPr>
            </a:lvl1pPr>
          </a:lstStyle>
          <a:p>
            <a:fld id="{0D558541-60C9-42A2-8392-FF12533A6B7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8053449" y="6150942"/>
            <a:ext cx="1090551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900">
                <a:solidFill>
                  <a:schemeClr val="accent5"/>
                </a:solidFill>
              </a:defRPr>
            </a:lvl1pPr>
          </a:lstStyle>
          <a:p>
            <a:fld id="{A63C007E-8C63-4905-B3F2-18FF8D3FFA5B}" type="datetime1">
              <a:rPr lang="en-US" smtClean="0"/>
              <a:t>5/8/2017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840" y="152400"/>
            <a:ext cx="7192010" cy="5143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DesignCon 2015    © Keysight Technologies 2015</a:t>
            </a:r>
            <a:endParaRPr lang="en-US" dirty="0"/>
          </a:p>
        </p:txBody>
      </p:sp>
      <p:sp>
        <p:nvSpPr>
          <p:cNvPr id="7" name="Text Placeholder 17"/>
          <p:cNvSpPr>
            <a:spLocks noGrp="1"/>
          </p:cNvSpPr>
          <p:nvPr>
            <p:ph type="body" sz="quarter" idx="13" hasCustomPrompt="1"/>
          </p:nvPr>
        </p:nvSpPr>
        <p:spPr>
          <a:xfrm>
            <a:off x="762000" y="685800"/>
            <a:ext cx="7239000" cy="457200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  <a:latin typeface="Arial Narrow" panose="020B0606020202030204" pitchFamily="34" charset="0"/>
              </a:defRPr>
            </a:lvl1pPr>
          </a:lstStyle>
          <a:p>
            <a:pPr lvl="0"/>
            <a:r>
              <a:rPr lang="en-US" dirty="0" smtClean="0"/>
              <a:t>Add Secondary Title in Keysight Gray (28 Pt)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11528" y="6492826"/>
            <a:ext cx="275272" cy="212774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lnSpc>
                <a:spcPct val="110000"/>
              </a:lnSpc>
              <a:defRPr sz="900">
                <a:solidFill>
                  <a:srgbClr val="E90029"/>
                </a:solidFill>
              </a:defRPr>
            </a:lvl1pPr>
          </a:lstStyle>
          <a:p>
            <a:fld id="{0D558541-60C9-42A2-8392-FF12533A6B7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8053449" y="6150942"/>
            <a:ext cx="1090551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900">
                <a:solidFill>
                  <a:schemeClr val="accent5"/>
                </a:solidFill>
              </a:defRPr>
            </a:lvl1pPr>
          </a:lstStyle>
          <a:p>
            <a:fld id="{E0FFAC48-4855-4BE6-A0EE-8D10C2FFED58}" type="datetime1">
              <a:rPr lang="en-US" smtClean="0"/>
              <a:t>5/8/2017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840" y="152400"/>
            <a:ext cx="7192010" cy="5143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2474" y="1562101"/>
            <a:ext cx="3819525" cy="4572000"/>
          </a:xfrm>
        </p:spPr>
        <p:txBody>
          <a:bodyPr vert="horz" lIns="0" tIns="0" rIns="0" bIns="0" rtlCol="0">
            <a:noAutofit/>
          </a:bodyPr>
          <a:lstStyle>
            <a:lvl1pPr>
              <a:defRPr lang="en-US" smtClean="0"/>
            </a:lvl1pPr>
            <a:lvl2pPr>
              <a:spcBef>
                <a:spcPts val="1000"/>
              </a:spcBef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562101"/>
            <a:ext cx="3822192" cy="4572000"/>
          </a:xfrm>
        </p:spPr>
        <p:txBody>
          <a:bodyPr vert="horz" lIns="0" tIns="0" rIns="0" bIns="0" rtlCol="0">
            <a:noAutofit/>
          </a:bodyPr>
          <a:lstStyle>
            <a:lvl1pPr>
              <a:defRPr lang="en-US" smtClean="0"/>
            </a:lvl1pPr>
            <a:lvl2pPr>
              <a:spcBef>
                <a:spcPts val="1000"/>
              </a:spcBef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DesignCon 2015    © Keysight Technologies 2015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3" hasCustomPrompt="1"/>
          </p:nvPr>
        </p:nvSpPr>
        <p:spPr>
          <a:xfrm>
            <a:off x="762000" y="685800"/>
            <a:ext cx="7239000" cy="457200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  <a:latin typeface="Arial Narrow" panose="020B0606020202030204" pitchFamily="34" charset="0"/>
              </a:defRPr>
            </a:lvl1pPr>
          </a:lstStyle>
          <a:p>
            <a:pPr lvl="0"/>
            <a:r>
              <a:rPr lang="en-US" dirty="0" smtClean="0"/>
              <a:t>Add Secondary Title in Keysight Gray (28 Pt)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11528" y="6492826"/>
            <a:ext cx="275272" cy="212774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lnSpc>
                <a:spcPct val="110000"/>
              </a:lnSpc>
              <a:defRPr sz="900">
                <a:solidFill>
                  <a:srgbClr val="E90029"/>
                </a:solidFill>
              </a:defRPr>
            </a:lvl1pPr>
          </a:lstStyle>
          <a:p>
            <a:fld id="{0D558541-60C9-42A2-8392-FF12533A6B7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4"/>
          </p:nvPr>
        </p:nvSpPr>
        <p:spPr>
          <a:xfrm>
            <a:off x="8053449" y="6150942"/>
            <a:ext cx="1090551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900">
                <a:solidFill>
                  <a:schemeClr val="accent5"/>
                </a:solidFill>
              </a:defRPr>
            </a:lvl1pPr>
          </a:lstStyle>
          <a:p>
            <a:fld id="{636F8FC2-EEAC-4E60-8735-E2E507E74825}" type="datetime1">
              <a:rPr lang="en-US" smtClean="0"/>
              <a:t>5/8/2017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840" y="152400"/>
            <a:ext cx="7192010" cy="5143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52475" y="1211580"/>
            <a:ext cx="3822192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Type Subtitle 1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2475" y="1912300"/>
            <a:ext cx="3822192" cy="4206240"/>
          </a:xfrm>
        </p:spPr>
        <p:txBody>
          <a:bodyPr vert="horz" lIns="0" tIns="0" rIns="0" bIns="0" rtlCol="0">
            <a:noAutofit/>
          </a:bodyPr>
          <a:lstStyle>
            <a:lvl1pPr>
              <a:defRPr lang="en-US" smtClean="0"/>
            </a:lvl1pPr>
            <a:lvl2pPr>
              <a:spcBef>
                <a:spcPts val="1000"/>
              </a:spcBef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6800" y="1211580"/>
            <a:ext cx="3822192" cy="639762"/>
          </a:xfrm>
        </p:spPr>
        <p:txBody>
          <a:bodyPr anchor="b"/>
          <a:lstStyle>
            <a:lvl1pPr marL="0" indent="0">
              <a:buNone/>
              <a:defRPr sz="1800" b="1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Type Subtitle 2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1912300"/>
            <a:ext cx="3822192" cy="4206240"/>
          </a:xfrm>
        </p:spPr>
        <p:txBody>
          <a:bodyPr vert="horz" lIns="0" tIns="0" rIns="0" bIns="0" rtlCol="0">
            <a:noAutofit/>
          </a:bodyPr>
          <a:lstStyle>
            <a:lvl1pPr>
              <a:defRPr lang="en-US" smtClean="0"/>
            </a:lvl1pPr>
            <a:lvl2pPr>
              <a:spcBef>
                <a:spcPts val="1000"/>
              </a:spcBef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E90029"/>
                </a:solidFill>
              </a:defRPr>
            </a:lvl1pPr>
          </a:lstStyle>
          <a:p>
            <a:r>
              <a:rPr lang="en-US" smtClean="0"/>
              <a:t>DesignCon 2015    © Keysight Technologies 2015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11528" y="6492826"/>
            <a:ext cx="275272" cy="212774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lnSpc>
                <a:spcPct val="110000"/>
              </a:lnSpc>
              <a:defRPr sz="900">
                <a:solidFill>
                  <a:srgbClr val="E90029"/>
                </a:solidFill>
              </a:defRPr>
            </a:lvl1pPr>
          </a:lstStyle>
          <a:p>
            <a:fld id="{0D558541-60C9-42A2-8392-FF12533A6B7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3"/>
          </p:nvPr>
        </p:nvSpPr>
        <p:spPr>
          <a:xfrm>
            <a:off x="8053449" y="6150942"/>
            <a:ext cx="1090551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900">
                <a:solidFill>
                  <a:schemeClr val="accent5"/>
                </a:solidFill>
              </a:defRPr>
            </a:lvl1pPr>
          </a:lstStyle>
          <a:p>
            <a:fld id="{559D97F2-CAE5-4F90-8996-5518B2FA5D0E}" type="datetime1">
              <a:rPr lang="en-US" smtClean="0"/>
              <a:t>5/8/2017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840" y="152400"/>
            <a:ext cx="7192010" cy="5143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52475" y="1211580"/>
            <a:ext cx="4947286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Type Subtitle 1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2475" y="1912300"/>
            <a:ext cx="4947286" cy="4206240"/>
          </a:xfrm>
        </p:spPr>
        <p:txBody>
          <a:bodyPr vert="horz" lIns="0" tIns="0" rIns="0" bIns="0" rtlCol="0">
            <a:noAutofit/>
          </a:bodyPr>
          <a:lstStyle>
            <a:lvl1pPr>
              <a:defRPr lang="en-US" smtClean="0"/>
            </a:lvl1pPr>
            <a:lvl2pPr>
              <a:spcBef>
                <a:spcPts val="1000"/>
              </a:spcBef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5996940" y="1211580"/>
            <a:ext cx="2689860" cy="639762"/>
          </a:xfrm>
        </p:spPr>
        <p:txBody>
          <a:bodyPr anchor="b"/>
          <a:lstStyle>
            <a:lvl1pPr marL="0" indent="0">
              <a:buNone/>
              <a:defRPr sz="1200" b="1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Type Subtitle 2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6940" y="1912300"/>
            <a:ext cx="2689860" cy="4206240"/>
          </a:xfrm>
        </p:spPr>
        <p:txBody>
          <a:bodyPr vert="horz" lIns="0" tIns="0" rIns="0" bIns="0" rtlCol="0">
            <a:noAutofit/>
          </a:bodyPr>
          <a:lstStyle>
            <a:lvl1pPr marL="130175" indent="-130175">
              <a:spcBef>
                <a:spcPts val="800"/>
              </a:spcBef>
              <a:defRPr lang="en-US" sz="1200" smtClean="0"/>
            </a:lvl1pPr>
            <a:lvl2pPr marL="347663" indent="-114300">
              <a:spcBef>
                <a:spcPts val="300"/>
              </a:spcBef>
              <a:defRPr lang="en-US" sz="1200" smtClean="0"/>
            </a:lvl2pPr>
            <a:lvl3pPr marL="576263" indent="-114300">
              <a:spcBef>
                <a:spcPts val="200"/>
              </a:spcBef>
              <a:defRPr lang="en-US" sz="1200" smtClean="0"/>
            </a:lvl3pPr>
            <a:lvl4pPr marL="804863" indent="-114300">
              <a:spcBef>
                <a:spcPts val="200"/>
              </a:spcBef>
              <a:defRPr lang="en-US" sz="1000" smtClean="0"/>
            </a:lvl4pPr>
            <a:lvl5pPr marL="971550" indent="-114300">
              <a:spcBef>
                <a:spcPts val="200"/>
              </a:spcBef>
              <a:defRPr lang="en-US" sz="1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DesignCon 2015    © Keysight Technologies 2015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11528" y="6492826"/>
            <a:ext cx="275272" cy="212774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lnSpc>
                <a:spcPct val="110000"/>
              </a:lnSpc>
              <a:defRPr sz="900">
                <a:solidFill>
                  <a:srgbClr val="E90029"/>
                </a:solidFill>
              </a:defRPr>
            </a:lvl1pPr>
          </a:lstStyle>
          <a:p>
            <a:fld id="{0D558541-60C9-42A2-8392-FF12533A6B7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3"/>
          </p:nvPr>
        </p:nvSpPr>
        <p:spPr>
          <a:xfrm>
            <a:off x="8053449" y="6150942"/>
            <a:ext cx="1090551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900">
                <a:solidFill>
                  <a:schemeClr val="accent5"/>
                </a:solidFill>
              </a:defRPr>
            </a:lvl1pPr>
          </a:lstStyle>
          <a:p>
            <a:fld id="{5042DA7C-43AD-4CCD-B076-1BD838EC6D10}" type="datetime1">
              <a:rPr lang="en-US" smtClean="0"/>
              <a:t>5/8/2017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5016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51840" y="228600"/>
            <a:ext cx="7192010" cy="514350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2473" y="1371600"/>
            <a:ext cx="7791451" cy="472744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33725" y="6171171"/>
            <a:ext cx="2828925" cy="46418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ctr">
              <a:lnSpc>
                <a:spcPct val="110000"/>
              </a:lnSpc>
              <a:defRPr sz="900">
                <a:solidFill>
                  <a:srgbClr val="E90029"/>
                </a:solidFill>
              </a:defRPr>
            </a:lvl1pPr>
          </a:lstStyle>
          <a:p>
            <a:r>
              <a:rPr lang="en-US" smtClean="0"/>
              <a:t>DesignCon 2015    © Keysight Technologies 2015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11528" y="6492826"/>
            <a:ext cx="275272" cy="212774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lnSpc>
                <a:spcPct val="110000"/>
              </a:lnSpc>
              <a:defRPr sz="900">
                <a:solidFill>
                  <a:srgbClr val="E90029"/>
                </a:solidFill>
              </a:defRPr>
            </a:lvl1pPr>
          </a:lstStyle>
          <a:p>
            <a:fld id="{0D558541-60C9-42A2-8392-FF12533A6B7A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1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9580" y="6343042"/>
            <a:ext cx="1497330" cy="346050"/>
          </a:xfrm>
          <a:prstGeom prst="rect">
            <a:avLst/>
          </a:prstGeom>
        </p:spPr>
      </p:pic>
      <p:sp>
        <p:nvSpPr>
          <p:cNvPr id="15" name="Line 7"/>
          <p:cNvSpPr>
            <a:spLocks noChangeShapeType="1"/>
          </p:cNvSpPr>
          <p:nvPr/>
        </p:nvSpPr>
        <p:spPr bwMode="auto">
          <a:xfrm>
            <a:off x="6742655" y="6264275"/>
            <a:ext cx="0" cy="403390"/>
          </a:xfrm>
          <a:prstGeom prst="line">
            <a:avLst/>
          </a:prstGeom>
          <a:noFill/>
          <a:ln w="6350" cap="flat">
            <a:solidFill>
              <a:srgbClr val="E90029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" name="Line 7"/>
          <p:cNvSpPr>
            <a:spLocks noChangeShapeType="1"/>
          </p:cNvSpPr>
          <p:nvPr/>
        </p:nvSpPr>
        <p:spPr bwMode="auto">
          <a:xfrm>
            <a:off x="7941580" y="6264275"/>
            <a:ext cx="0" cy="403390"/>
          </a:xfrm>
          <a:prstGeom prst="line">
            <a:avLst/>
          </a:prstGeom>
          <a:noFill/>
          <a:ln w="6350" cap="flat">
            <a:solidFill>
              <a:srgbClr val="E90029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1" name="TextBox 80"/>
          <p:cNvSpPr txBox="1"/>
          <p:nvPr/>
        </p:nvSpPr>
        <p:spPr>
          <a:xfrm>
            <a:off x="8053449" y="6565112"/>
            <a:ext cx="269304" cy="140488"/>
          </a:xfrm>
          <a:prstGeom prst="rect">
            <a:avLst/>
          </a:prstGeom>
          <a:noFill/>
        </p:spPr>
        <p:txBody>
          <a:bodyPr wrap="none" lIns="0" tIns="0" rIns="0" bIns="0" rtlCol="0" anchor="b">
            <a:spAutoFit/>
          </a:bodyPr>
          <a:lstStyle/>
          <a:p>
            <a:pPr>
              <a:lnSpc>
                <a:spcPct val="110000"/>
              </a:lnSpc>
            </a:pPr>
            <a:r>
              <a:rPr lang="en-US" sz="900" dirty="0" smtClean="0">
                <a:solidFill>
                  <a:srgbClr val="E90029"/>
                </a:solidFill>
              </a:rPr>
              <a:t>Page</a:t>
            </a:r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8053449" y="6150942"/>
            <a:ext cx="1090551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900">
                <a:solidFill>
                  <a:schemeClr val="accent5"/>
                </a:solidFill>
              </a:defRPr>
            </a:lvl1pPr>
          </a:lstStyle>
          <a:p>
            <a:fld id="{506CF42C-4D0C-4AC8-A420-0FBA5FDA79AE}" type="datetime1">
              <a:rPr lang="en-US" smtClean="0"/>
              <a:t>5/8/2017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59" r:id="rId3"/>
    <p:sldLayoutId id="2147483662" r:id="rId4"/>
    <p:sldLayoutId id="2147483650" r:id="rId5"/>
    <p:sldLayoutId id="2147483654" r:id="rId6"/>
    <p:sldLayoutId id="2147483652" r:id="rId7"/>
    <p:sldLayoutId id="2147483653" r:id="rId8"/>
    <p:sldLayoutId id="2147483663" r:id="rId9"/>
    <p:sldLayoutId id="2147483671" r:id="rId10"/>
    <p:sldLayoutId id="2147483665" r:id="rId11"/>
    <p:sldLayoutId id="2147483672" r:id="rId12"/>
    <p:sldLayoutId id="2147483656" r:id="rId13"/>
    <p:sldLayoutId id="2147483655" r:id="rId14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 baseline="0">
          <a:solidFill>
            <a:srgbClr val="E90029"/>
          </a:solidFill>
          <a:latin typeface="Arial Narrow" panose="020B060602020203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180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587375" indent="-169863" algn="l" defTabSz="914400" rtl="0" eaLnBrk="1" latinLnBrk="0" hangingPunct="1">
        <a:spcBef>
          <a:spcPts val="1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98525" indent="-155575" algn="l" defTabSz="893763" rtl="0" eaLnBrk="1" latinLnBrk="0" hangingPunct="1">
        <a:spcBef>
          <a:spcPts val="600"/>
        </a:spcBef>
        <a:buClr>
          <a:srgbClr val="9C9C9C"/>
        </a:buClr>
        <a:buFont typeface="Arial" panose="020B0604020202020204" pitchFamily="34" charset="0"/>
        <a:buChar char="•"/>
        <a:defRPr sz="18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3pPr>
      <a:lvl4pPr marL="1177925" indent="-161925" algn="l" defTabSz="914400" rtl="0" eaLnBrk="1" latinLnBrk="0" hangingPunct="1">
        <a:spcBef>
          <a:spcPts val="4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597025" indent="-285750" algn="l" defTabSz="914400" rtl="0" eaLnBrk="1" latinLnBrk="0" hangingPunct="1">
        <a:spcBef>
          <a:spcPts val="300"/>
        </a:spcBef>
        <a:buFont typeface="Arial" pitchFamily="34" charset="0"/>
        <a:buChar char="•"/>
        <a:defRPr sz="18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10" Type="http://schemas.openxmlformats.org/officeDocument/2006/relationships/image" Target="../media/image20.png"/><Relationship Id="rId4" Type="http://schemas.openxmlformats.org/officeDocument/2006/relationships/image" Target="../media/image17.png"/><Relationship Id="rId9" Type="http://schemas.openxmlformats.org/officeDocument/2006/relationships/image" Target="../media/image1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D558541-60C9-42A2-8392-FF12533A6B7A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8617813B-01F4-40DF-A4F7-C9EB4CFEAD16}" type="datetime1">
              <a:rPr lang="en-US" smtClean="0"/>
              <a:t>5/8/2017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148492" y="1884692"/>
            <a:ext cx="5535008" cy="514350"/>
          </a:xfrm>
        </p:spPr>
        <p:txBody>
          <a:bodyPr/>
          <a:lstStyle/>
          <a:p>
            <a:r>
              <a:rPr lang="en-US" sz="4400" dirty="0" smtClean="0"/>
              <a:t>Problems in BIRD166 Flow</a:t>
            </a:r>
            <a:endParaRPr lang="en-US" sz="4400" dirty="0"/>
          </a:p>
        </p:txBody>
      </p:sp>
      <p:sp>
        <p:nvSpPr>
          <p:cNvPr id="12" name="Title 2"/>
          <p:cNvSpPr txBox="1">
            <a:spLocks/>
          </p:cNvSpPr>
          <p:nvPr/>
        </p:nvSpPr>
        <p:spPr>
          <a:xfrm>
            <a:off x="3044101" y="3269293"/>
            <a:ext cx="3331645" cy="1337726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 baseline="0">
                <a:solidFill>
                  <a:srgbClr val="E90029"/>
                </a:solidFill>
                <a:latin typeface="Arial Narrow" panose="020B0606020202030204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en-US" sz="2800" dirty="0" err="1" smtClean="0"/>
              <a:t>Fangyi</a:t>
            </a:r>
            <a:r>
              <a:rPr lang="en-US" sz="2800" dirty="0" smtClean="0"/>
              <a:t> Rao</a:t>
            </a:r>
          </a:p>
          <a:p>
            <a:pPr algn="ctr"/>
            <a:endParaRPr lang="en-US" sz="2800" dirty="0"/>
          </a:p>
          <a:p>
            <a:pPr algn="ctr"/>
            <a:r>
              <a:rPr lang="en-US" sz="2800" dirty="0" err="1" smtClean="0"/>
              <a:t>Keysight</a:t>
            </a:r>
            <a:r>
              <a:rPr lang="en-US" sz="2800" dirty="0" smtClean="0"/>
              <a:t> Technologies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33188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D558541-60C9-42A2-8392-FF12533A6B7A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C9A638E2-D1D3-4A0C-B01C-2D8C87C34365}" type="datetime1">
              <a:rPr lang="en-US" smtClean="0"/>
              <a:t>5/8/2017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701615" y="228004"/>
            <a:ext cx="8107047" cy="514350"/>
          </a:xfrm>
        </p:spPr>
        <p:txBody>
          <a:bodyPr/>
          <a:lstStyle/>
          <a:p>
            <a:r>
              <a:rPr lang="en-US" dirty="0" smtClean="0"/>
              <a:t>BIRD166 Flow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/>
              <p:cNvSpPr txBox="1"/>
              <p:nvPr/>
            </p:nvSpPr>
            <p:spPr>
              <a:xfrm>
                <a:off x="532610" y="3878555"/>
                <a:ext cx="8016554" cy="2546851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 marL="285750" indent="-285750">
                  <a:spcBef>
                    <a:spcPts val="900"/>
                  </a:spcBef>
                  <a:buFont typeface="Arial" panose="020B0604020202020204" pitchFamily="34" charset="0"/>
                  <a:buChar char="•"/>
                </a:pPr>
                <a:r>
                  <a:rPr lang="en-US" sz="1600" dirty="0" smtClean="0"/>
                  <a:t>Rx1 output IR includes Tx1 EQ, channel 1 and Rx1 EQ</a:t>
                </a:r>
              </a:p>
              <a:p>
                <a:pPr marL="285750" indent="-285750">
                  <a:spcBef>
                    <a:spcPts val="900"/>
                  </a:spcBef>
                  <a:buFont typeface="Arial" panose="020B0604020202020204" pitchFamily="34" charset="0"/>
                  <a:buChar char="•"/>
                </a:pPr>
                <a:r>
                  <a:rPr lang="en-US" sz="1600" dirty="0" smtClean="0"/>
                  <a:t>Tx2 output IR includes Tx2 EQ and channel 2</a:t>
                </a:r>
              </a:p>
              <a:p>
                <a:pPr marL="285750" indent="-285750">
                  <a:spcBef>
                    <a:spcPts val="900"/>
                  </a:spcBef>
                  <a:buFont typeface="Arial" panose="020B0604020202020204" pitchFamily="34" charset="0"/>
                  <a:buChar char="•"/>
                </a:pPr>
                <a:r>
                  <a:rPr lang="en-US" sz="1600" dirty="0" smtClean="0"/>
                  <a:t>Rx2 input IR includes Tx1 EQ, channel 1, Rx1 EQ, Tx2 EQ</a:t>
                </a:r>
                <a:r>
                  <a:rPr lang="en-US" sz="1600" dirty="0"/>
                  <a:t> </a:t>
                </a:r>
                <a:r>
                  <a:rPr lang="en-US" sz="1600" dirty="0" smtClean="0"/>
                  <a:t>and channel 2</a:t>
                </a:r>
              </a:p>
              <a:p>
                <a:pPr marL="285750" indent="-285750">
                  <a:spcBef>
                    <a:spcPts val="900"/>
                  </a:spcBef>
                  <a:buFont typeface="Arial" panose="020B0604020202020204" pitchFamily="34" charset="0"/>
                  <a:buChar char="•"/>
                </a:pPr>
                <a:r>
                  <a:rPr lang="en-US" sz="1600" dirty="0" smtClean="0"/>
                  <a:t>Rx2 output IR includes </a:t>
                </a:r>
                <a:r>
                  <a:rPr lang="en-US" sz="1600" dirty="0"/>
                  <a:t>Tx1 EQ, channel 1, Rx1 EQ, Tx2 </a:t>
                </a:r>
                <a:r>
                  <a:rPr lang="en-US" sz="1600" dirty="0" smtClean="0"/>
                  <a:t>EQ, channel 2 and Rx2 EQ</a:t>
                </a:r>
              </a:p>
              <a:p>
                <a:pPr marL="285750" indent="-285750">
                  <a:spcBef>
                    <a:spcPts val="900"/>
                  </a:spcBef>
                  <a:buFont typeface="Arial" panose="020B0604020202020204" pitchFamily="34" charset="0"/>
                  <a:buChar char="•"/>
                </a:pPr>
                <a:r>
                  <a:rPr lang="en-US" sz="1600" dirty="0" smtClean="0"/>
                  <a:t>For simplicity, consider Rx2 only has DFE,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1+2</m:t>
                        </m:r>
                      </m:sub>
                    </m:sSub>
                    <m:r>
                      <a:rPr lang="en-US" sz="160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1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1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∗</m:t>
                    </m:r>
                    <m:sSub>
                      <m:sSubPr>
                        <m:ctrlPr>
                          <a:rPr lang="en-US" sz="1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𝑇𝑥</m:t>
                        </m:r>
                        <m:r>
                          <a:rPr lang="en-US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  <m:r>
                          <a:rPr lang="en-US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𝐴𝐶</m:t>
                        </m:r>
                        <m:r>
                          <a:rPr lang="en-US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𝑅𝑥</m:t>
                        </m:r>
                        <m:r>
                          <a:rPr lang="en-US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  <m:r>
                          <a:rPr lang="en-US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𝐷𝐹𝐸</m:t>
                        </m:r>
                      </m:sub>
                    </m:sSub>
                  </m:oMath>
                </a14:m>
                <a:endParaRPr lang="en-US" sz="1600" dirty="0" smtClean="0"/>
              </a:p>
              <a:p>
                <a:pPr marL="285750" indent="-285750">
                  <a:spcBef>
                    <a:spcPts val="900"/>
                  </a:spcBef>
                  <a:buFont typeface="Arial" panose="020B0604020202020204" pitchFamily="34" charset="0"/>
                  <a:buChar char="•"/>
                </a:pPr>
                <a:r>
                  <a:rPr lang="en-US" sz="1600" b="1" dirty="0" smtClean="0">
                    <a:solidFill>
                      <a:srgbClr val="FF0000"/>
                    </a:solidFill>
                  </a:rPr>
                  <a:t>DFE is included in IR by adding to but not convolving with Rx2 input IR</a:t>
                </a:r>
              </a:p>
              <a:p>
                <a:pPr marL="285750" indent="-285750">
                  <a:spcBef>
                    <a:spcPts val="1200"/>
                  </a:spcBef>
                  <a:buFont typeface="Arial" panose="020B0604020202020204" pitchFamily="34" charset="0"/>
                  <a:buChar char="•"/>
                </a:pPr>
                <a:endParaRPr lang="en-US" sz="1600" dirty="0" smtClean="0"/>
              </a:p>
            </p:txBody>
          </p:sp>
        </mc:Choice>
        <mc:Fallback xmlns=""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2610" y="3878555"/>
                <a:ext cx="8016554" cy="2546851"/>
              </a:xfrm>
              <a:prstGeom prst="rect">
                <a:avLst/>
              </a:prstGeom>
              <a:blipFill rotWithShape="0">
                <a:blip r:embed="rId2"/>
                <a:stretch>
                  <a:fillRect l="-1445" t="-7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7" name="Group 16"/>
          <p:cNvGrpSpPr/>
          <p:nvPr/>
        </p:nvGrpSpPr>
        <p:grpSpPr>
          <a:xfrm>
            <a:off x="1993609" y="1000161"/>
            <a:ext cx="5102240" cy="2708421"/>
            <a:chOff x="2057293" y="1182077"/>
            <a:chExt cx="5102240" cy="2708421"/>
          </a:xfrm>
        </p:grpSpPr>
        <p:grpSp>
          <p:nvGrpSpPr>
            <p:cNvPr id="16" name="Group 15"/>
            <p:cNvGrpSpPr/>
            <p:nvPr/>
          </p:nvGrpSpPr>
          <p:grpSpPr>
            <a:xfrm>
              <a:off x="4411481" y="2661982"/>
              <a:ext cx="2329511" cy="478256"/>
              <a:chOff x="4113269" y="1640651"/>
              <a:chExt cx="2329511" cy="478256"/>
            </a:xfrm>
          </p:grpSpPr>
          <p:sp>
            <p:nvSpPr>
              <p:cNvPr id="2" name="Isosceles Triangle 1"/>
              <p:cNvSpPr/>
              <p:nvPr/>
            </p:nvSpPr>
            <p:spPr>
              <a:xfrm rot="5400000">
                <a:off x="4088217" y="1667970"/>
                <a:ext cx="475989" cy="425885"/>
              </a:xfrm>
              <a:prstGeom prst="triangle">
                <a:avLst/>
              </a:prstGeom>
              <a:noFill/>
              <a:ln w="63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  <p:sp>
            <p:nvSpPr>
              <p:cNvPr id="3" name="Rectangle 2"/>
              <p:cNvSpPr/>
              <p:nvPr/>
            </p:nvSpPr>
            <p:spPr>
              <a:xfrm>
                <a:off x="4716954" y="1703477"/>
                <a:ext cx="1126203" cy="354867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63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  <p:sp>
            <p:nvSpPr>
              <p:cNvPr id="52" name="Isosceles Triangle 51"/>
              <p:cNvSpPr/>
              <p:nvPr/>
            </p:nvSpPr>
            <p:spPr>
              <a:xfrm rot="5400000">
                <a:off x="5991843" y="1665703"/>
                <a:ext cx="475989" cy="425885"/>
              </a:xfrm>
              <a:prstGeom prst="triangle">
                <a:avLst/>
              </a:prstGeom>
              <a:noFill/>
              <a:ln w="63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  <p:sp>
            <p:nvSpPr>
              <p:cNvPr id="55" name="TextBox 54"/>
              <p:cNvSpPr txBox="1"/>
              <p:nvPr/>
            </p:nvSpPr>
            <p:spPr>
              <a:xfrm>
                <a:off x="4140536" y="1743882"/>
                <a:ext cx="348813" cy="276999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r>
                  <a:rPr lang="en-US" sz="1200" dirty="0" smtClean="0"/>
                  <a:t>Tx2</a:t>
                </a:r>
              </a:p>
            </p:txBody>
          </p:sp>
          <p:sp>
            <p:nvSpPr>
              <p:cNvPr id="56" name="TextBox 55"/>
              <p:cNvSpPr txBox="1"/>
              <p:nvPr/>
            </p:nvSpPr>
            <p:spPr>
              <a:xfrm>
                <a:off x="6054754" y="1741242"/>
                <a:ext cx="364843" cy="276999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r>
                  <a:rPr lang="en-US" sz="1200" dirty="0" smtClean="0"/>
                  <a:t>Rx2</a:t>
                </a:r>
              </a:p>
            </p:txBody>
          </p:sp>
          <p:sp>
            <p:nvSpPr>
              <p:cNvPr id="88" name="TextBox 87"/>
              <p:cNvSpPr txBox="1"/>
              <p:nvPr/>
            </p:nvSpPr>
            <p:spPr>
              <a:xfrm>
                <a:off x="4963685" y="1745434"/>
                <a:ext cx="789640" cy="276999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r>
                  <a:rPr lang="en-US" sz="1200" dirty="0" smtClean="0"/>
                  <a:t>Channel 2</a:t>
                </a:r>
              </a:p>
            </p:txBody>
          </p:sp>
          <p:cxnSp>
            <p:nvCxnSpPr>
              <p:cNvPr id="90" name="Straight Connector 89"/>
              <p:cNvCxnSpPr>
                <a:stCxn id="2" idx="0"/>
                <a:endCxn id="3" idx="1"/>
              </p:cNvCxnSpPr>
              <p:nvPr/>
            </p:nvCxnSpPr>
            <p:spPr>
              <a:xfrm flipV="1">
                <a:off x="4539154" y="1880911"/>
                <a:ext cx="177800" cy="2"/>
              </a:xfrm>
              <a:prstGeom prst="line">
                <a:avLst/>
              </a:prstGeom>
              <a:ln w="63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Straight Connector 91"/>
              <p:cNvCxnSpPr>
                <a:endCxn id="52" idx="3"/>
              </p:cNvCxnSpPr>
              <p:nvPr/>
            </p:nvCxnSpPr>
            <p:spPr>
              <a:xfrm>
                <a:off x="5839095" y="1878644"/>
                <a:ext cx="177800" cy="2"/>
              </a:xfrm>
              <a:prstGeom prst="line">
                <a:avLst/>
              </a:prstGeom>
              <a:ln w="63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" name="Group 14"/>
            <p:cNvGrpSpPr/>
            <p:nvPr/>
          </p:nvGrpSpPr>
          <p:grpSpPr>
            <a:xfrm>
              <a:off x="2063232" y="2661982"/>
              <a:ext cx="2349603" cy="475989"/>
              <a:chOff x="1765020" y="1640651"/>
              <a:chExt cx="2349603" cy="475989"/>
            </a:xfrm>
          </p:grpSpPr>
          <p:sp>
            <p:nvSpPr>
              <p:cNvPr id="65" name="Isosceles Triangle 64"/>
              <p:cNvSpPr/>
              <p:nvPr/>
            </p:nvSpPr>
            <p:spPr>
              <a:xfrm rot="5400000">
                <a:off x="1739968" y="1665703"/>
                <a:ext cx="475989" cy="425885"/>
              </a:xfrm>
              <a:prstGeom prst="triangle">
                <a:avLst/>
              </a:prstGeom>
              <a:noFill/>
              <a:ln w="63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  <p:sp>
            <p:nvSpPr>
              <p:cNvPr id="66" name="Rectangle 65"/>
              <p:cNvSpPr/>
              <p:nvPr/>
            </p:nvSpPr>
            <p:spPr>
              <a:xfrm>
                <a:off x="2394223" y="1701210"/>
                <a:ext cx="1116715" cy="354867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63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  <p:sp>
            <p:nvSpPr>
              <p:cNvPr id="67" name="Isosceles Triangle 66"/>
              <p:cNvSpPr/>
              <p:nvPr/>
            </p:nvSpPr>
            <p:spPr>
              <a:xfrm rot="5400000">
                <a:off x="3663686" y="1665703"/>
                <a:ext cx="475989" cy="425885"/>
              </a:xfrm>
              <a:prstGeom prst="triangle">
                <a:avLst/>
              </a:prstGeom>
              <a:noFill/>
              <a:ln w="63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  <p:sp>
            <p:nvSpPr>
              <p:cNvPr id="68" name="TextBox 67"/>
              <p:cNvSpPr txBox="1"/>
              <p:nvPr/>
            </p:nvSpPr>
            <p:spPr>
              <a:xfrm>
                <a:off x="1807626" y="1737878"/>
                <a:ext cx="348813" cy="276999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r>
                  <a:rPr lang="en-US" sz="1200" dirty="0" smtClean="0"/>
                  <a:t>Tx1</a:t>
                </a:r>
              </a:p>
            </p:txBody>
          </p:sp>
          <p:sp>
            <p:nvSpPr>
              <p:cNvPr id="69" name="TextBox 68"/>
              <p:cNvSpPr txBox="1"/>
              <p:nvPr/>
            </p:nvSpPr>
            <p:spPr>
              <a:xfrm>
                <a:off x="3715204" y="1737878"/>
                <a:ext cx="364843" cy="276999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r>
                  <a:rPr lang="en-US" sz="1200" dirty="0" smtClean="0"/>
                  <a:t>Rx1</a:t>
                </a:r>
              </a:p>
            </p:txBody>
          </p:sp>
          <p:sp>
            <p:nvSpPr>
              <p:cNvPr id="70" name="TextBox 69"/>
              <p:cNvSpPr txBox="1"/>
              <p:nvPr/>
            </p:nvSpPr>
            <p:spPr>
              <a:xfrm>
                <a:off x="2632338" y="1737877"/>
                <a:ext cx="789640" cy="276999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r>
                  <a:rPr lang="en-US" sz="1200" dirty="0" smtClean="0"/>
                  <a:t>Channel 1</a:t>
                </a:r>
              </a:p>
            </p:txBody>
          </p:sp>
          <p:cxnSp>
            <p:nvCxnSpPr>
              <p:cNvPr id="71" name="Straight Connector 70"/>
              <p:cNvCxnSpPr>
                <a:stCxn id="65" idx="0"/>
              </p:cNvCxnSpPr>
              <p:nvPr/>
            </p:nvCxnSpPr>
            <p:spPr>
              <a:xfrm flipV="1">
                <a:off x="2190905" y="1878644"/>
                <a:ext cx="177800" cy="2"/>
              </a:xfrm>
              <a:prstGeom prst="line">
                <a:avLst/>
              </a:prstGeom>
              <a:ln w="63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>
                <a:stCxn id="66" idx="3"/>
                <a:endCxn id="67" idx="3"/>
              </p:cNvCxnSpPr>
              <p:nvPr/>
            </p:nvCxnSpPr>
            <p:spPr>
              <a:xfrm>
                <a:off x="3510938" y="1878644"/>
                <a:ext cx="177800" cy="2"/>
              </a:xfrm>
              <a:prstGeom prst="line">
                <a:avLst/>
              </a:prstGeom>
              <a:ln w="63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" name="Right Brace 12"/>
            <p:cNvSpPr/>
            <p:nvPr/>
          </p:nvSpPr>
          <p:spPr>
            <a:xfrm rot="16200000">
              <a:off x="3040379" y="1325573"/>
              <a:ext cx="321663" cy="2190744"/>
            </a:xfrm>
            <a:prstGeom prst="rightBrac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4" name="TextBox 153"/>
                <p:cNvSpPr txBox="1"/>
                <p:nvPr/>
              </p:nvSpPr>
              <p:spPr>
                <a:xfrm>
                  <a:off x="2259102" y="1890315"/>
                  <a:ext cx="2037481" cy="338554"/>
                </a:xfrm>
                <a:prstGeom prst="rect">
                  <a:avLst/>
                </a:prstGeom>
                <a:noFill/>
              </p:spPr>
              <p:txBody>
                <a:bodyPr wrap="none" l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  <m:t>𝑹𝒙</m:t>
                            </m:r>
                            <m: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  <m:t>𝟏</m:t>
                            </m:r>
                            <m: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  <m:t>𝒐𝒖𝒕𝒑𝒖𝒕</m:t>
                            </m:r>
                            <m: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  <m:t>𝑰𝑹</m:t>
                            </m:r>
                            <m: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  <m:t>𝒉</m:t>
                            </m:r>
                          </m:e>
                          <m:sub>
                            <m: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oMath>
                    </m:oMathPara>
                  </a14:m>
                  <a:endParaRPr lang="en-US" sz="1600" b="1" dirty="0" smtClean="0"/>
                </a:p>
              </p:txBody>
            </p:sp>
          </mc:Choice>
          <mc:Fallback xmlns="">
            <p:sp>
              <p:nvSpPr>
                <p:cNvPr id="154" name="TextBox 15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59102" y="1890315"/>
                  <a:ext cx="2037481" cy="338554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 l="-1497" b="-8929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55" name="Right Brace 154"/>
            <p:cNvSpPr/>
            <p:nvPr/>
          </p:nvSpPr>
          <p:spPr>
            <a:xfrm rot="16200000">
              <a:off x="5129916" y="1554895"/>
              <a:ext cx="322821" cy="1691965"/>
            </a:xfrm>
            <a:prstGeom prst="rightBrace">
              <a:avLst>
                <a:gd name="adj1" fmla="val 8333"/>
                <a:gd name="adj2" fmla="val 52219"/>
              </a:avLst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6" name="TextBox 155"/>
                <p:cNvSpPr txBox="1"/>
                <p:nvPr/>
              </p:nvSpPr>
              <p:spPr>
                <a:xfrm>
                  <a:off x="4673211" y="1895802"/>
                  <a:ext cx="2486322" cy="338554"/>
                </a:xfrm>
                <a:prstGeom prst="rect">
                  <a:avLst/>
                </a:prstGeom>
                <a:noFill/>
              </p:spPr>
              <p:txBody>
                <a:bodyPr wrap="none" l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  <m:t>𝑻𝒙</m:t>
                            </m:r>
                            <m: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  <m: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  <m:t>𝒐𝒖𝒕𝒑𝒖𝒕</m:t>
                            </m:r>
                            <m: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  <m:t>𝑰𝑹</m:t>
                            </m:r>
                            <m: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  <m:t>𝒉</m:t>
                            </m:r>
                          </m:e>
                          <m:sub>
                            <m: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  <m:t>𝑻𝒙</m:t>
                            </m:r>
                            <m: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  <m: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  <m:t>𝑨𝑪</m:t>
                            </m:r>
                            <m: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oMath>
                    </m:oMathPara>
                  </a14:m>
                  <a:endParaRPr lang="en-US" sz="1600" b="1" dirty="0" smtClean="0"/>
                </a:p>
              </p:txBody>
            </p:sp>
          </mc:Choice>
          <mc:Fallback xmlns="">
            <p:sp>
              <p:nvSpPr>
                <p:cNvPr id="156" name="TextBox 15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73211" y="1895802"/>
                  <a:ext cx="2486322" cy="338554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 l="-980" b="-8929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57" name="Right Brace 156"/>
            <p:cNvSpPr/>
            <p:nvPr/>
          </p:nvSpPr>
          <p:spPr>
            <a:xfrm rot="5400000" flipV="1">
              <a:off x="4283586" y="1083039"/>
              <a:ext cx="256476" cy="4611971"/>
            </a:xfrm>
            <a:prstGeom prst="rightBrac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8" name="TextBox 157"/>
                <p:cNvSpPr txBox="1"/>
                <p:nvPr/>
              </p:nvSpPr>
              <p:spPr>
                <a:xfrm>
                  <a:off x="3426603" y="3551944"/>
                  <a:ext cx="2236253" cy="338554"/>
                </a:xfrm>
                <a:prstGeom prst="rect">
                  <a:avLst/>
                </a:prstGeom>
                <a:noFill/>
              </p:spPr>
              <p:txBody>
                <a:bodyPr wrap="none" l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  <m:t>𝑹𝒙</m:t>
                            </m:r>
                            <m: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  <m: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  <m:t>𝒐𝒖𝒕𝒑𝒖𝒕</m:t>
                            </m:r>
                            <m: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  <m:t>𝑰𝑹</m:t>
                            </m:r>
                            <m: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  <m:t>𝒉</m:t>
                            </m:r>
                          </m:e>
                          <m:sub>
                            <m: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  <m:t>𝟏</m:t>
                            </m:r>
                            <m: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oMath>
                    </m:oMathPara>
                  </a14:m>
                  <a:endParaRPr lang="en-US" sz="1600" b="1" dirty="0" smtClean="0"/>
                </a:p>
              </p:txBody>
            </p:sp>
          </mc:Choice>
          <mc:Fallback xmlns="">
            <p:sp>
              <p:nvSpPr>
                <p:cNvPr id="158" name="TextBox 15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26603" y="3551944"/>
                  <a:ext cx="2236253" cy="338554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 l="-1639" b="-909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59" name="Right Brace 158"/>
            <p:cNvSpPr/>
            <p:nvPr/>
          </p:nvSpPr>
          <p:spPr>
            <a:xfrm rot="16200000">
              <a:off x="3911417" y="-327463"/>
              <a:ext cx="321663" cy="4029911"/>
            </a:xfrm>
            <a:prstGeom prst="rightBrac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0" name="TextBox 159"/>
                <p:cNvSpPr txBox="1"/>
                <p:nvPr/>
              </p:nvSpPr>
              <p:spPr>
                <a:xfrm>
                  <a:off x="2875475" y="1182077"/>
                  <a:ext cx="2640723" cy="338554"/>
                </a:xfrm>
                <a:prstGeom prst="rect">
                  <a:avLst/>
                </a:prstGeom>
                <a:noFill/>
              </p:spPr>
              <p:txBody>
                <a:bodyPr wrap="none" lIns="0" rtlCol="0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𝒊𝒏𝒑𝒖𝒕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𝑰𝑹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a14:m>
                  <a:r>
                    <a:rPr lang="en-US" sz="1600" b="1" dirty="0" smtClean="0"/>
                    <a:t>∗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16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1" i="1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>
                              <a:latin typeface="Cambria Math" panose="02040503050406030204" pitchFamily="18" charset="0"/>
                            </a:rPr>
                            <m:t>𝑻𝒙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1600" b="1" i="1">
                              <a:latin typeface="Cambria Math" panose="02040503050406030204" pitchFamily="18" charset="0"/>
                            </a:rPr>
                            <m:t>𝑨𝑪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</m:oMath>
                  </a14:m>
                  <a:endParaRPr lang="en-US" sz="1600" b="1" dirty="0" smtClean="0"/>
                </a:p>
              </p:txBody>
            </p:sp>
          </mc:Choice>
          <mc:Fallback xmlns="">
            <p:sp>
              <p:nvSpPr>
                <p:cNvPr id="160" name="TextBox 15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75475" y="1182077"/>
                  <a:ext cx="2640723" cy="338554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 l="-2540" t="-7143" b="-1964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3417335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D558541-60C9-42A2-8392-FF12533A6B7A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C9A638E2-D1D3-4A0C-B01C-2D8C87C34365}" type="datetime1">
              <a:rPr lang="en-US" smtClean="0"/>
              <a:t>5/8/2017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301665" y="243331"/>
            <a:ext cx="8963008" cy="514350"/>
          </a:xfrm>
        </p:spPr>
        <p:txBody>
          <a:bodyPr/>
          <a:lstStyle/>
          <a:p>
            <a:r>
              <a:rPr lang="en-US" dirty="0" smtClean="0"/>
              <a:t>Case: Rx1 has </a:t>
            </a:r>
            <a:r>
              <a:rPr lang="en-US" dirty="0" err="1" smtClean="0"/>
              <a:t>GetWave</a:t>
            </a:r>
            <a:r>
              <a:rPr lang="en-US" dirty="0" smtClean="0"/>
              <a:t>, Tx2 and Rx2 are Both </a:t>
            </a:r>
            <a:r>
              <a:rPr lang="en-US" dirty="0" err="1" smtClean="0"/>
              <a:t>Init</a:t>
            </a:r>
            <a:r>
              <a:rPr lang="en-US" dirty="0" smtClean="0"/>
              <a:t>-only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/>
              <p:cNvSpPr txBox="1"/>
              <p:nvPr/>
            </p:nvSpPr>
            <p:spPr>
              <a:xfrm>
                <a:off x="168091" y="3806074"/>
                <a:ext cx="8994770" cy="1423467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 marL="285750" indent="-285750">
                  <a:spcBef>
                    <a:spcPts val="900"/>
                  </a:spcBef>
                  <a:buFont typeface="Arial" panose="020B0604020202020204" pitchFamily="34" charset="0"/>
                  <a:buChar char="•"/>
                </a:pPr>
                <a:r>
                  <a:rPr lang="en-US" sz="1600" dirty="0" smtClean="0"/>
                  <a:t>Denote input digital waveform to Tx1 as d(t)</a:t>
                </a:r>
              </a:p>
              <a:p>
                <a:pPr marL="285750" indent="-285750">
                  <a:spcBef>
                    <a:spcPts val="900"/>
                  </a:spcBef>
                  <a:buFont typeface="Arial" panose="020B0604020202020204" pitchFamily="34" charset="0"/>
                  <a:buChar char="•"/>
                </a:pPr>
                <a:r>
                  <a:rPr lang="en-US" sz="1600" dirty="0" smtClean="0"/>
                  <a:t>Denote Rx1 </a:t>
                </a:r>
                <a:r>
                  <a:rPr lang="en-US" sz="1600" dirty="0" err="1" smtClean="0"/>
                  <a:t>GetWave</a:t>
                </a:r>
                <a:r>
                  <a:rPr lang="en-US" sz="1600" dirty="0" smtClean="0"/>
                  <a:t> output waveform as V</a:t>
                </a:r>
                <a:r>
                  <a:rPr lang="en-US" sz="1600" baseline="-25000" dirty="0" smtClean="0"/>
                  <a:t>Rx1GW</a:t>
                </a:r>
                <a:r>
                  <a:rPr lang="en-US" sz="1600" dirty="0" smtClean="0"/>
                  <a:t>(t)</a:t>
                </a:r>
              </a:p>
              <a:p>
                <a:pPr marL="285750" indent="-285750">
                  <a:spcBef>
                    <a:spcPts val="900"/>
                  </a:spcBef>
                  <a:buFont typeface="Arial" panose="020B0604020202020204" pitchFamily="34" charset="0"/>
                  <a:buChar char="•"/>
                </a:pPr>
                <a:r>
                  <a:rPr lang="en-US" sz="1600" dirty="0" smtClean="0"/>
                  <a:t>Rx2 output waveform </a:t>
                </a:r>
                <a:r>
                  <a:rPr lang="en-US" sz="1600" dirty="0" err="1" smtClean="0"/>
                  <a:t>V</a:t>
                </a:r>
                <a:r>
                  <a:rPr lang="en-US" sz="1600" baseline="-25000" dirty="0" err="1" smtClean="0"/>
                  <a:t>out</a:t>
                </a:r>
                <a:r>
                  <a:rPr lang="en-US" sz="1600" dirty="0" smtClean="0"/>
                  <a:t>(t) = V</a:t>
                </a:r>
                <a:r>
                  <a:rPr lang="en-US" sz="1600" baseline="-25000" dirty="0" smtClean="0"/>
                  <a:t>Rx1GW</a:t>
                </a:r>
                <a:r>
                  <a:rPr lang="en-US" sz="1600" dirty="0" smtClean="0"/>
                  <a:t>(t) </a:t>
                </a:r>
                <a14:m>
                  <m:oMath xmlns:m="http://schemas.openxmlformats.org/officeDocument/2006/math">
                    <m:r>
                      <a:rPr lang="en-US" sz="1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∗</m:t>
                    </m:r>
                  </m:oMath>
                </a14:m>
                <a:r>
                  <a:rPr lang="en-US" sz="1600" dirty="0" smtClean="0"/>
                  <a:t> h</a:t>
                </a:r>
                <a:r>
                  <a:rPr lang="en-US" sz="1600" baseline="-25000" dirty="0" smtClean="0"/>
                  <a:t>2</a:t>
                </a:r>
                <a:r>
                  <a:rPr lang="en-US" sz="1600" dirty="0" smtClean="0"/>
                  <a:t>, where h</a:t>
                </a:r>
                <a:r>
                  <a:rPr lang="en-US" sz="1600" baseline="-25000" dirty="0" smtClean="0"/>
                  <a:t>2</a:t>
                </a:r>
                <a:r>
                  <a:rPr lang="en-US" sz="1600" dirty="0" smtClean="0"/>
                  <a:t> includes Tx2 EQ, channel 2 and Rx2 EQ</a:t>
                </a:r>
              </a:p>
              <a:p>
                <a:pPr marL="285750" indent="-285750">
                  <a:spcBef>
                    <a:spcPts val="900"/>
                  </a:spcBef>
                  <a:buFont typeface="Arial" panose="020B0604020202020204" pitchFamily="34" charset="0"/>
                  <a:buChar char="•"/>
                </a:pPr>
                <a:r>
                  <a:rPr lang="en-US" sz="1600" dirty="0"/>
                  <a:t>I</a:t>
                </a:r>
                <a:r>
                  <a:rPr lang="en-US" sz="1600" dirty="0" smtClean="0"/>
                  <a:t>n BIRD166 flow Rx2 </a:t>
                </a:r>
                <a:r>
                  <a:rPr lang="en-US" sz="1600" dirty="0" err="1" smtClean="0"/>
                  <a:t>Init</a:t>
                </a:r>
                <a:r>
                  <a:rPr lang="en-US" sz="1600" dirty="0" smtClean="0"/>
                  <a:t> doesn’t return h</a:t>
                </a:r>
                <a:r>
                  <a:rPr lang="en-US" sz="1600" baseline="-25000" dirty="0" smtClean="0"/>
                  <a:t>2</a:t>
                </a:r>
                <a:r>
                  <a:rPr lang="en-US" sz="1600" dirty="0" smtClean="0"/>
                  <a:t> and h</a:t>
                </a:r>
                <a:r>
                  <a:rPr lang="en-US" sz="1600" baseline="-25000" dirty="0" smtClean="0"/>
                  <a:t>2</a:t>
                </a:r>
                <a:r>
                  <a:rPr lang="en-US" sz="1600" dirty="0"/>
                  <a:t> </a:t>
                </a:r>
                <a:r>
                  <a:rPr lang="en-US" sz="1600" dirty="0" smtClean="0"/>
                  <a:t>has to be obtained by deconvolution</a:t>
                </a:r>
              </a:p>
            </p:txBody>
          </p:sp>
        </mc:Choice>
        <mc:Fallback xmlns=""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8091" y="3806074"/>
                <a:ext cx="8994770" cy="1423467"/>
              </a:xfrm>
              <a:prstGeom prst="rect">
                <a:avLst/>
              </a:prstGeom>
              <a:blipFill rotWithShape="0">
                <a:blip r:embed="rId2"/>
                <a:stretch>
                  <a:fillRect l="-1288" t="-1282" b="-47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9" name="Group 18"/>
          <p:cNvGrpSpPr/>
          <p:nvPr/>
        </p:nvGrpSpPr>
        <p:grpSpPr>
          <a:xfrm>
            <a:off x="701615" y="1004532"/>
            <a:ext cx="7402401" cy="2614155"/>
            <a:chOff x="662670" y="1186430"/>
            <a:chExt cx="7402401" cy="2614155"/>
          </a:xfrm>
        </p:grpSpPr>
        <p:grpSp>
          <p:nvGrpSpPr>
            <p:cNvPr id="16" name="Group 15"/>
            <p:cNvGrpSpPr/>
            <p:nvPr/>
          </p:nvGrpSpPr>
          <p:grpSpPr>
            <a:xfrm>
              <a:off x="4942201" y="1969125"/>
              <a:ext cx="2329511" cy="478256"/>
              <a:chOff x="4113269" y="1640651"/>
              <a:chExt cx="2329511" cy="478256"/>
            </a:xfrm>
          </p:grpSpPr>
          <p:sp>
            <p:nvSpPr>
              <p:cNvPr id="2" name="Isosceles Triangle 1"/>
              <p:cNvSpPr/>
              <p:nvPr/>
            </p:nvSpPr>
            <p:spPr>
              <a:xfrm rot="5400000">
                <a:off x="4088217" y="1667970"/>
                <a:ext cx="475989" cy="425885"/>
              </a:xfrm>
              <a:prstGeom prst="triangle">
                <a:avLst/>
              </a:prstGeom>
              <a:noFill/>
              <a:ln w="63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  <p:sp>
            <p:nvSpPr>
              <p:cNvPr id="3" name="Rectangle 2"/>
              <p:cNvSpPr/>
              <p:nvPr/>
            </p:nvSpPr>
            <p:spPr>
              <a:xfrm>
                <a:off x="4716954" y="1703477"/>
                <a:ext cx="1126203" cy="354867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63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  <p:sp>
            <p:nvSpPr>
              <p:cNvPr id="52" name="Isosceles Triangle 51"/>
              <p:cNvSpPr/>
              <p:nvPr/>
            </p:nvSpPr>
            <p:spPr>
              <a:xfrm rot="5400000">
                <a:off x="5991843" y="1665703"/>
                <a:ext cx="475989" cy="425885"/>
              </a:xfrm>
              <a:prstGeom prst="triangle">
                <a:avLst/>
              </a:prstGeom>
              <a:noFill/>
              <a:ln w="63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  <p:sp>
            <p:nvSpPr>
              <p:cNvPr id="55" name="TextBox 54"/>
              <p:cNvSpPr txBox="1"/>
              <p:nvPr/>
            </p:nvSpPr>
            <p:spPr>
              <a:xfrm>
                <a:off x="4140536" y="1743882"/>
                <a:ext cx="348813" cy="276999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r>
                  <a:rPr lang="en-US" sz="1200" dirty="0" smtClean="0"/>
                  <a:t>Tx2</a:t>
                </a:r>
              </a:p>
            </p:txBody>
          </p:sp>
          <p:sp>
            <p:nvSpPr>
              <p:cNvPr id="56" name="TextBox 55"/>
              <p:cNvSpPr txBox="1"/>
              <p:nvPr/>
            </p:nvSpPr>
            <p:spPr>
              <a:xfrm>
                <a:off x="6054754" y="1741242"/>
                <a:ext cx="364843" cy="276999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r>
                  <a:rPr lang="en-US" sz="1200" dirty="0" smtClean="0"/>
                  <a:t>Rx2</a:t>
                </a:r>
              </a:p>
            </p:txBody>
          </p:sp>
          <p:sp>
            <p:nvSpPr>
              <p:cNvPr id="88" name="TextBox 87"/>
              <p:cNvSpPr txBox="1"/>
              <p:nvPr/>
            </p:nvSpPr>
            <p:spPr>
              <a:xfrm>
                <a:off x="4963685" y="1745434"/>
                <a:ext cx="789640" cy="276999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r>
                  <a:rPr lang="en-US" sz="1200" dirty="0" smtClean="0"/>
                  <a:t>Channel 2</a:t>
                </a:r>
              </a:p>
            </p:txBody>
          </p:sp>
          <p:cxnSp>
            <p:nvCxnSpPr>
              <p:cNvPr id="90" name="Straight Connector 89"/>
              <p:cNvCxnSpPr>
                <a:stCxn id="2" idx="0"/>
                <a:endCxn id="3" idx="1"/>
              </p:cNvCxnSpPr>
              <p:nvPr/>
            </p:nvCxnSpPr>
            <p:spPr>
              <a:xfrm flipV="1">
                <a:off x="4539154" y="1880911"/>
                <a:ext cx="177800" cy="2"/>
              </a:xfrm>
              <a:prstGeom prst="line">
                <a:avLst/>
              </a:prstGeom>
              <a:ln w="63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Straight Connector 91"/>
              <p:cNvCxnSpPr>
                <a:endCxn id="52" idx="3"/>
              </p:cNvCxnSpPr>
              <p:nvPr/>
            </p:nvCxnSpPr>
            <p:spPr>
              <a:xfrm>
                <a:off x="5839095" y="1878644"/>
                <a:ext cx="177800" cy="2"/>
              </a:xfrm>
              <a:prstGeom prst="line">
                <a:avLst/>
              </a:prstGeom>
              <a:ln w="63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" name="Group 14"/>
            <p:cNvGrpSpPr/>
            <p:nvPr/>
          </p:nvGrpSpPr>
          <p:grpSpPr>
            <a:xfrm>
              <a:off x="1441480" y="1969125"/>
              <a:ext cx="2349603" cy="475989"/>
              <a:chOff x="1765020" y="1640651"/>
              <a:chExt cx="2349603" cy="475989"/>
            </a:xfrm>
          </p:grpSpPr>
          <p:sp>
            <p:nvSpPr>
              <p:cNvPr id="65" name="Isosceles Triangle 64"/>
              <p:cNvSpPr/>
              <p:nvPr/>
            </p:nvSpPr>
            <p:spPr>
              <a:xfrm rot="5400000">
                <a:off x="1739968" y="1665703"/>
                <a:ext cx="475989" cy="425885"/>
              </a:xfrm>
              <a:prstGeom prst="triangle">
                <a:avLst/>
              </a:prstGeom>
              <a:noFill/>
              <a:ln w="63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  <p:sp>
            <p:nvSpPr>
              <p:cNvPr id="66" name="Rectangle 65"/>
              <p:cNvSpPr/>
              <p:nvPr/>
            </p:nvSpPr>
            <p:spPr>
              <a:xfrm>
                <a:off x="2394223" y="1701210"/>
                <a:ext cx="1116715" cy="354867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63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  <p:sp>
            <p:nvSpPr>
              <p:cNvPr id="67" name="Isosceles Triangle 66"/>
              <p:cNvSpPr/>
              <p:nvPr/>
            </p:nvSpPr>
            <p:spPr>
              <a:xfrm rot="5400000">
                <a:off x="3663686" y="1665703"/>
                <a:ext cx="475989" cy="425885"/>
              </a:xfrm>
              <a:prstGeom prst="triangle">
                <a:avLst/>
              </a:prstGeom>
              <a:noFill/>
              <a:ln w="63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  <p:sp>
            <p:nvSpPr>
              <p:cNvPr id="68" name="TextBox 67"/>
              <p:cNvSpPr txBox="1"/>
              <p:nvPr/>
            </p:nvSpPr>
            <p:spPr>
              <a:xfrm>
                <a:off x="1807626" y="1737878"/>
                <a:ext cx="348813" cy="276999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r>
                  <a:rPr lang="en-US" sz="1200" dirty="0" smtClean="0"/>
                  <a:t>Tx1</a:t>
                </a:r>
              </a:p>
            </p:txBody>
          </p:sp>
          <p:sp>
            <p:nvSpPr>
              <p:cNvPr id="69" name="TextBox 68"/>
              <p:cNvSpPr txBox="1"/>
              <p:nvPr/>
            </p:nvSpPr>
            <p:spPr>
              <a:xfrm>
                <a:off x="3715204" y="1737878"/>
                <a:ext cx="364843" cy="276999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r>
                  <a:rPr lang="en-US" sz="1200" dirty="0" smtClean="0"/>
                  <a:t>Rx1</a:t>
                </a:r>
              </a:p>
            </p:txBody>
          </p:sp>
          <p:sp>
            <p:nvSpPr>
              <p:cNvPr id="70" name="TextBox 69"/>
              <p:cNvSpPr txBox="1"/>
              <p:nvPr/>
            </p:nvSpPr>
            <p:spPr>
              <a:xfrm>
                <a:off x="2632338" y="1737877"/>
                <a:ext cx="789640" cy="276999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r>
                  <a:rPr lang="en-US" sz="1200" dirty="0" smtClean="0"/>
                  <a:t>Channel 1</a:t>
                </a:r>
              </a:p>
            </p:txBody>
          </p:sp>
          <p:cxnSp>
            <p:nvCxnSpPr>
              <p:cNvPr id="71" name="Straight Connector 70"/>
              <p:cNvCxnSpPr>
                <a:stCxn id="65" idx="0"/>
              </p:cNvCxnSpPr>
              <p:nvPr/>
            </p:nvCxnSpPr>
            <p:spPr>
              <a:xfrm flipV="1">
                <a:off x="2190905" y="1878644"/>
                <a:ext cx="177800" cy="2"/>
              </a:xfrm>
              <a:prstGeom prst="line">
                <a:avLst/>
              </a:prstGeom>
              <a:ln w="63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>
                <a:stCxn id="66" idx="3"/>
                <a:endCxn id="67" idx="3"/>
              </p:cNvCxnSpPr>
              <p:nvPr/>
            </p:nvCxnSpPr>
            <p:spPr>
              <a:xfrm>
                <a:off x="3510938" y="1878644"/>
                <a:ext cx="177800" cy="2"/>
              </a:xfrm>
              <a:prstGeom prst="line">
                <a:avLst/>
              </a:prstGeom>
              <a:ln w="63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" name="Right Brace 12"/>
            <p:cNvSpPr/>
            <p:nvPr/>
          </p:nvSpPr>
          <p:spPr>
            <a:xfrm rot="16200000">
              <a:off x="2418627" y="620621"/>
              <a:ext cx="321663" cy="2190744"/>
            </a:xfrm>
            <a:prstGeom prst="rightBrac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4" name="TextBox 153"/>
                <p:cNvSpPr txBox="1"/>
                <p:nvPr/>
              </p:nvSpPr>
              <p:spPr>
                <a:xfrm>
                  <a:off x="1684877" y="1186430"/>
                  <a:ext cx="2037481" cy="338554"/>
                </a:xfrm>
                <a:prstGeom prst="rect">
                  <a:avLst/>
                </a:prstGeom>
                <a:noFill/>
              </p:spPr>
              <p:txBody>
                <a:bodyPr wrap="none" l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  <m:t>𝑹𝒙</m:t>
                            </m:r>
                            <m: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  <m:t>𝟏</m:t>
                            </m:r>
                            <m: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  <m:t>𝒐𝒖𝒕𝒑𝒖𝒕</m:t>
                            </m:r>
                            <m: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  <m:t>𝑰𝑹</m:t>
                            </m:r>
                            <m: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  <m:t>𝒉</m:t>
                            </m:r>
                          </m:e>
                          <m:sub>
                            <m: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oMath>
                    </m:oMathPara>
                  </a14:m>
                  <a:endParaRPr lang="en-US" sz="1600" b="1" dirty="0" smtClean="0"/>
                </a:p>
              </p:txBody>
            </p:sp>
          </mc:Choice>
          <mc:Fallback xmlns="">
            <p:sp>
              <p:nvSpPr>
                <p:cNvPr id="154" name="TextBox 15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84877" y="1186430"/>
                  <a:ext cx="2037481" cy="338554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 l="-1796" b="-909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57" name="Right Brace 156"/>
            <p:cNvSpPr/>
            <p:nvPr/>
          </p:nvSpPr>
          <p:spPr>
            <a:xfrm rot="5400000" flipV="1">
              <a:off x="5966057" y="1557028"/>
              <a:ext cx="313151" cy="2306328"/>
            </a:xfrm>
            <a:prstGeom prst="rightBrac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8" name="TextBox 157"/>
                <p:cNvSpPr txBox="1"/>
                <p:nvPr/>
              </p:nvSpPr>
              <p:spPr>
                <a:xfrm>
                  <a:off x="5998347" y="2883065"/>
                  <a:ext cx="503215" cy="338554"/>
                </a:xfrm>
                <a:prstGeom prst="rect">
                  <a:avLst/>
                </a:prstGeom>
                <a:noFill/>
              </p:spPr>
              <p:txBody>
                <a:bodyPr wrap="none" lIns="0" rtlCol="0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</m:oMath>
                  </a14:m>
                  <a:r>
                    <a:rPr lang="en-US" sz="1600" b="1" dirty="0" smtClean="0">
                      <a:solidFill>
                        <a:srgbClr val="FF0000"/>
                      </a:solidFill>
                    </a:rPr>
                    <a:t> ?</a:t>
                  </a:r>
                </a:p>
              </p:txBody>
            </p:sp>
          </mc:Choice>
          <mc:Fallback xmlns="">
            <p:sp>
              <p:nvSpPr>
                <p:cNvPr id="158" name="TextBox 15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98347" y="2883065"/>
                  <a:ext cx="503215" cy="338554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 l="-14458" t="-5357" r="-4819" b="-21429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5" name="Straight Arrow Connector 4"/>
            <p:cNvCxnSpPr/>
            <p:nvPr/>
          </p:nvCxnSpPr>
          <p:spPr>
            <a:xfrm flipV="1">
              <a:off x="885806" y="2212407"/>
              <a:ext cx="567140" cy="2776"/>
            </a:xfrm>
            <a:prstGeom prst="straightConnector1">
              <a:avLst/>
            </a:prstGeom>
            <a:ln w="6350">
              <a:solidFill>
                <a:schemeClr val="tx1"/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5" name="TextBox 34"/>
                <p:cNvSpPr txBox="1"/>
                <p:nvPr/>
              </p:nvSpPr>
              <p:spPr>
                <a:xfrm>
                  <a:off x="662670" y="1866296"/>
                  <a:ext cx="537968" cy="338554"/>
                </a:xfrm>
                <a:prstGeom prst="rect">
                  <a:avLst/>
                </a:prstGeom>
                <a:noFill/>
              </p:spPr>
              <p:txBody>
                <a:bodyPr wrap="none" l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𝒅</m:t>
                        </m:r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𝒕</m:t>
                        </m:r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)</m:t>
                        </m:r>
                      </m:oMath>
                    </m:oMathPara>
                  </a14:m>
                  <a:endParaRPr lang="en-US" sz="1600" b="1" dirty="0" smtClean="0"/>
                </a:p>
              </p:txBody>
            </p:sp>
          </mc:Choice>
          <mc:Fallback xmlns="">
            <p:sp>
              <p:nvSpPr>
                <p:cNvPr id="35" name="TextBox 3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2670" y="1866296"/>
                  <a:ext cx="537968" cy="338554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 l="-7955" b="-1071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41" name="Straight Arrow Connector 40"/>
            <p:cNvCxnSpPr/>
            <p:nvPr/>
          </p:nvCxnSpPr>
          <p:spPr>
            <a:xfrm flipV="1">
              <a:off x="3867498" y="2213795"/>
              <a:ext cx="984871" cy="2776"/>
            </a:xfrm>
            <a:prstGeom prst="straightConnector1">
              <a:avLst/>
            </a:prstGeom>
            <a:ln w="6350">
              <a:solidFill>
                <a:schemeClr val="tx1"/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" name="TextBox 42"/>
                <p:cNvSpPr txBox="1"/>
                <p:nvPr/>
              </p:nvSpPr>
              <p:spPr>
                <a:xfrm>
                  <a:off x="3840889" y="1880617"/>
                  <a:ext cx="1077090" cy="338554"/>
                </a:xfrm>
                <a:prstGeom prst="rect">
                  <a:avLst/>
                </a:prstGeom>
                <a:noFill/>
              </p:spPr>
              <p:txBody>
                <a:bodyPr wrap="none" l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  <m:t>𝑽</m:t>
                            </m:r>
                          </m:e>
                          <m:sub>
                            <m: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  <m:t>𝑹𝒙</m:t>
                            </m:r>
                            <m: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  <m:t>𝟏</m:t>
                            </m:r>
                            <m: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  <m:t>𝑮𝑾</m:t>
                            </m:r>
                          </m:sub>
                        </m:sSub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𝒕</m:t>
                        </m:r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)</m:t>
                        </m:r>
                      </m:oMath>
                    </m:oMathPara>
                  </a14:m>
                  <a:endParaRPr lang="en-US" sz="1600" b="1" dirty="0" smtClean="0"/>
                </a:p>
              </p:txBody>
            </p:sp>
          </mc:Choice>
          <mc:Fallback xmlns="">
            <p:sp>
              <p:nvSpPr>
                <p:cNvPr id="43" name="TextBox 4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40889" y="1880617"/>
                  <a:ext cx="1077090" cy="338554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 l="-3390" b="-1272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44" name="Straight Arrow Connector 43"/>
            <p:cNvCxnSpPr/>
            <p:nvPr/>
          </p:nvCxnSpPr>
          <p:spPr>
            <a:xfrm flipV="1">
              <a:off x="7309571" y="2202074"/>
              <a:ext cx="567140" cy="2776"/>
            </a:xfrm>
            <a:prstGeom prst="straightConnector1">
              <a:avLst/>
            </a:prstGeom>
            <a:ln w="6350">
              <a:solidFill>
                <a:schemeClr val="tx1"/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TextBox 44"/>
                <p:cNvSpPr txBox="1"/>
                <p:nvPr/>
              </p:nvSpPr>
              <p:spPr>
                <a:xfrm>
                  <a:off x="7271712" y="1825915"/>
                  <a:ext cx="793359" cy="338554"/>
                </a:xfrm>
                <a:prstGeom prst="rect">
                  <a:avLst/>
                </a:prstGeom>
                <a:noFill/>
              </p:spPr>
              <p:txBody>
                <a:bodyPr wrap="none" l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  <m:t>𝑽</m:t>
                            </m:r>
                          </m:e>
                          <m:sub>
                            <m: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  <m:t>𝒐𝒖𝒕</m:t>
                            </m:r>
                          </m:sub>
                        </m:sSub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𝒕</m:t>
                        </m:r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)</m:t>
                        </m:r>
                      </m:oMath>
                    </m:oMathPara>
                  </a14:m>
                  <a:endParaRPr lang="en-US" sz="1600" b="1" dirty="0" smtClean="0"/>
                </a:p>
              </p:txBody>
            </p:sp>
          </mc:Choice>
          <mc:Fallback xmlns="">
            <p:sp>
              <p:nvSpPr>
                <p:cNvPr id="45" name="TextBox 4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271712" y="1825915"/>
                  <a:ext cx="793359" cy="338554"/>
                </a:xfrm>
                <a:prstGeom prst="rect">
                  <a:avLst/>
                </a:prstGeom>
                <a:blipFill rotWithShape="0">
                  <a:blip r:embed="rId7"/>
                  <a:stretch>
                    <a:fillRect l="-4615" b="-1272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6" name="Right Brace 45"/>
            <p:cNvSpPr/>
            <p:nvPr/>
          </p:nvSpPr>
          <p:spPr>
            <a:xfrm rot="5400000" flipV="1">
              <a:off x="4232706" y="418561"/>
              <a:ext cx="332991" cy="5830231"/>
            </a:xfrm>
            <a:prstGeom prst="rightBrac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8" name="TextBox 47"/>
                <p:cNvSpPr txBox="1"/>
                <p:nvPr/>
              </p:nvSpPr>
              <p:spPr>
                <a:xfrm>
                  <a:off x="3508405" y="3462031"/>
                  <a:ext cx="2236253" cy="338554"/>
                </a:xfrm>
                <a:prstGeom prst="rect">
                  <a:avLst/>
                </a:prstGeom>
                <a:noFill/>
              </p:spPr>
              <p:txBody>
                <a:bodyPr wrap="none" l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  <m:t>𝑹𝒙</m:t>
                            </m:r>
                            <m: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  <m: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  <m:t>𝒐𝒖𝒕𝒑𝒖𝒕</m:t>
                            </m:r>
                            <m: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  <m:t>𝑰𝑹</m:t>
                            </m:r>
                            <m: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  <m:t>𝒉</m:t>
                            </m:r>
                          </m:e>
                          <m:sub>
                            <m: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  <m:t>𝟏</m:t>
                            </m:r>
                            <m: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oMath>
                    </m:oMathPara>
                  </a14:m>
                  <a:endParaRPr lang="en-US" sz="1600" b="1" dirty="0" smtClean="0"/>
                </a:p>
              </p:txBody>
            </p:sp>
          </mc:Choice>
          <mc:Fallback xmlns="">
            <p:sp>
              <p:nvSpPr>
                <p:cNvPr id="48" name="TextBox 4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08405" y="3462031"/>
                  <a:ext cx="2236253" cy="338554"/>
                </a:xfrm>
                <a:prstGeom prst="rect">
                  <a:avLst/>
                </a:prstGeom>
                <a:blipFill rotWithShape="0">
                  <a:blip r:embed="rId8"/>
                  <a:stretch>
                    <a:fillRect l="-1635" b="-8929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2015892" y="5362885"/>
                <a:ext cx="4589462" cy="354456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sSub>
                        <m:sSub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sSubSup>
                            <m:sSubSupPr>
                              <m:ctrlPr>
                                <a:rPr lang="en-US" sz="1600" b="1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600" b="1" i="1" smtClean="0">
                                  <a:latin typeface="Cambria Math" panose="02040503050406030204" pitchFamily="18" charset="0"/>
                                </a:rPr>
                                <m:t>𝒉</m:t>
                              </m:r>
                            </m:e>
                            <m:sub>
                              <m:r>
                                <a:rPr lang="en-US" sz="16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  <m:sup>
                              <m:r>
                                <a:rPr lang="en-US" sz="16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16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p>
                          </m:sSubSup>
                          <m:r>
                            <a:rPr lang="en-US" sz="1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∗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en-US" sz="1600" b="1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b="1" i="1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  <m:sup>
                          <m:r>
                            <a:rPr lang="en-US" sz="1600" b="1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1600" b="1" i="1">
                              <a:latin typeface="Cambria Math" panose="02040503050406030204" pitchFamily="18" charset="0"/>
                            </a:rPr>
                            <m:t>𝟏</m:t>
                          </m:r>
                        </m:sup>
                      </m:sSubSup>
                      <m:r>
                        <a:rPr lang="en-US" sz="16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∗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sz="16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1" i="1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16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∗</m:t>
                      </m:r>
                      <m:sSub>
                        <m:sSubPr>
                          <m:ctrlPr>
                            <a:rPr lang="en-US" sz="16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𝑻𝒙</m:t>
                          </m:r>
                          <m:r>
                            <a:rPr lang="en-US" sz="16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16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𝑨𝑪</m:t>
                          </m:r>
                          <m:r>
                            <a:rPr lang="en-US" sz="16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16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16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𝑹𝒙</m:t>
                          </m:r>
                          <m:r>
                            <a:rPr lang="en-US" sz="16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16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𝑫𝑭𝑬</m:t>
                          </m:r>
                        </m:sub>
                      </m:sSub>
                      <m:r>
                        <a:rPr lang="en-US" sz="1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1600" b="1" dirty="0" smtClean="0"/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15892" y="5362885"/>
                <a:ext cx="4589462" cy="354456"/>
              </a:xfrm>
              <a:prstGeom prst="rect">
                <a:avLst/>
              </a:prstGeom>
              <a:blipFill rotWithShape="0">
                <a:blip r:embed="rId9"/>
                <a:stretch>
                  <a:fillRect l="-664" b="-120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1871844" y="5796486"/>
                <a:ext cx="4737772" cy="354456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𝒘𝒉𝒆𝒓𝒆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Sup>
                            <m:sSubSupPr>
                              <m:ctrlPr>
                                <a:rPr lang="en-US" sz="1600" b="1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600" b="1" i="1" smtClean="0">
                                  <a:latin typeface="Cambria Math" panose="02040503050406030204" pitchFamily="18" charset="0"/>
                                </a:rPr>
                                <m:t>𝒉</m:t>
                              </m:r>
                            </m:e>
                            <m:sub>
                              <m:r>
                                <a:rPr lang="en-US" sz="16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  <m:sup>
                              <m:r>
                                <a:rPr lang="en-US" sz="16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16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p>
                          </m:sSubSup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𝒊𝒔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𝒅𝒆𝒇𝒊𝒏𝒆𝒅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𝒂𝒔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Sup>
                            <m:sSubSupPr>
                              <m:ctrlPr>
                                <a:rPr lang="en-US" sz="1600" b="1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600" b="1" i="1" smtClean="0">
                                  <a:latin typeface="Cambria Math" panose="02040503050406030204" pitchFamily="18" charset="0"/>
                                </a:rPr>
                                <m:t>𝒉</m:t>
                              </m:r>
                            </m:e>
                            <m:sub>
                              <m:r>
                                <a:rPr lang="en-US" sz="16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  <m:sup>
                              <m:r>
                                <a:rPr lang="en-US" sz="16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16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p>
                          </m:sSubSup>
                          <m:r>
                            <a:rPr lang="en-US" sz="1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∗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𝑫𝒊𝒓𝒂𝒄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𝒅𝒆𝒍𝒕𝒂</m:t>
                      </m:r>
                    </m:oMath>
                  </m:oMathPara>
                </a14:m>
                <a:endParaRPr lang="en-US" sz="1600" b="1" dirty="0" smtClean="0"/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71844" y="5796486"/>
                <a:ext cx="4737772" cy="354456"/>
              </a:xfrm>
              <a:prstGeom prst="rect">
                <a:avLst/>
              </a:prstGeom>
              <a:blipFill rotWithShape="0">
                <a:blip r:embed="rId10"/>
                <a:stretch>
                  <a:fillRect l="-515" b="-120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98377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D558541-60C9-42A2-8392-FF12533A6B7A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C9A638E2-D1D3-4A0C-B01C-2D8C87C34365}" type="datetime1">
              <a:rPr lang="en-US" smtClean="0"/>
              <a:t>5/8/2017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370114" y="355109"/>
            <a:ext cx="9042400" cy="514350"/>
          </a:xfrm>
        </p:spPr>
        <p:txBody>
          <a:bodyPr/>
          <a:lstStyle/>
          <a:p>
            <a:r>
              <a:rPr lang="en-US" dirty="0" smtClean="0"/>
              <a:t>Rx2 has </a:t>
            </a:r>
            <a:r>
              <a:rPr lang="en-US" dirty="0" err="1" smtClean="0"/>
              <a:t>GetWave</a:t>
            </a:r>
            <a:r>
              <a:rPr lang="en-US" dirty="0" smtClean="0"/>
              <a:t>, Tx2 and Rx2 are both </a:t>
            </a:r>
            <a:r>
              <a:rPr lang="en-US" dirty="0" err="1" smtClean="0"/>
              <a:t>Init</a:t>
            </a:r>
            <a:r>
              <a:rPr lang="en-US" dirty="0" smtClean="0"/>
              <a:t>-only (cont’d)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/>
              <p:cNvSpPr txBox="1"/>
              <p:nvPr/>
            </p:nvSpPr>
            <p:spPr>
              <a:xfrm>
                <a:off x="591134" y="3683307"/>
                <a:ext cx="7461723" cy="1308050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>
                  <a:spcBef>
                    <a:spcPts val="600"/>
                  </a:spcBef>
                </a:pPr>
                <a:r>
                  <a:rPr lang="en-US" sz="1600" dirty="0" smtClean="0"/>
                  <a:t>Now rewrite Rx1 </a:t>
                </a:r>
                <a:r>
                  <a:rPr lang="en-US" sz="1600" dirty="0" err="1" smtClean="0"/>
                  <a:t>GetWave</a:t>
                </a:r>
                <a:r>
                  <a:rPr lang="en-US" sz="1600" dirty="0" smtClean="0"/>
                  <a:t> output as V</a:t>
                </a:r>
                <a:r>
                  <a:rPr lang="en-US" sz="1600" baseline="-25000" dirty="0" smtClean="0"/>
                  <a:t>Rx1GW</a:t>
                </a:r>
                <a:r>
                  <a:rPr lang="en-US" sz="1600" dirty="0" smtClean="0"/>
                  <a:t>(t</a:t>
                </a:r>
                <a:r>
                  <a:rPr lang="en-US" sz="1600" dirty="0"/>
                  <a:t>)</a:t>
                </a:r>
                <a:r>
                  <a:rPr lang="en-US" sz="1600" dirty="0" smtClean="0"/>
                  <a:t> = d(t)</a:t>
                </a:r>
                <a14:m>
                  <m:oMath xmlns:m="http://schemas.openxmlformats.org/officeDocument/2006/math">
                    <m:r>
                      <a:rPr lang="en-US" sz="1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∗</m:t>
                    </m:r>
                  </m:oMath>
                </a14:m>
                <a:r>
                  <a:rPr lang="en-US" sz="1600" dirty="0" smtClean="0"/>
                  <a:t>h</a:t>
                </a:r>
                <a:r>
                  <a:rPr lang="en-US" sz="1600" baseline="-25000" dirty="0" smtClean="0"/>
                  <a:t>1</a:t>
                </a:r>
                <a:r>
                  <a:rPr lang="en-US" sz="1600" dirty="0" smtClean="0"/>
                  <a:t> + </a:t>
                </a:r>
                <a:r>
                  <a:rPr lang="en-US" sz="1600" b="1" dirty="0" err="1" smtClean="0">
                    <a:latin typeface="Symbol" panose="05050102010706020507" pitchFamily="18" charset="2"/>
                  </a:rPr>
                  <a:t>d</a:t>
                </a:r>
                <a:r>
                  <a:rPr lang="en-US" sz="1600" b="1" dirty="0" err="1" smtClean="0"/>
                  <a:t>V</a:t>
                </a:r>
                <a:r>
                  <a:rPr lang="en-US" sz="1600" dirty="0" smtClean="0"/>
                  <a:t>. Here </a:t>
                </a:r>
                <a:r>
                  <a:rPr lang="en-US" sz="1600" b="1" dirty="0" err="1" smtClean="0">
                    <a:latin typeface="Symbol" panose="05050102010706020507" pitchFamily="18" charset="2"/>
                  </a:rPr>
                  <a:t>d</a:t>
                </a:r>
                <a:r>
                  <a:rPr lang="en-US" sz="1600" b="1" dirty="0" err="1" smtClean="0"/>
                  <a:t>V</a:t>
                </a:r>
                <a:r>
                  <a:rPr lang="en-US" sz="1600" dirty="0" smtClean="0"/>
                  <a:t> represents </a:t>
                </a:r>
              </a:p>
              <a:p>
                <a:pPr marL="285750" indent="-285750">
                  <a:spcBef>
                    <a:spcPts val="600"/>
                  </a:spcBef>
                  <a:buFont typeface="Arial" panose="020B0604020202020204" pitchFamily="34" charset="0"/>
                  <a:buChar char="•"/>
                </a:pPr>
                <a:r>
                  <a:rPr lang="en-US" sz="1600" dirty="0" smtClean="0"/>
                  <a:t>Nonlinearity in Rx1, e.g. limiting mode </a:t>
                </a:r>
                <a:r>
                  <a:rPr lang="en-US" sz="1600" dirty="0" err="1" smtClean="0"/>
                  <a:t>redriver</a:t>
                </a:r>
                <a:r>
                  <a:rPr lang="en-US" sz="1600" dirty="0" smtClean="0"/>
                  <a:t> and compression</a:t>
                </a:r>
                <a:endParaRPr lang="en-US" sz="1600" dirty="0"/>
              </a:p>
              <a:p>
                <a:pPr marL="285750" indent="-285750">
                  <a:spcBef>
                    <a:spcPts val="600"/>
                  </a:spcBef>
                  <a:buFont typeface="Arial" panose="020B0604020202020204" pitchFamily="34" charset="0"/>
                  <a:buChar char="•"/>
                </a:pPr>
                <a:r>
                  <a:rPr lang="en-US" sz="1600" dirty="0" err="1" smtClean="0"/>
                  <a:t>Redriver</a:t>
                </a:r>
                <a:r>
                  <a:rPr lang="en-US" sz="1600" dirty="0" smtClean="0"/>
                  <a:t> internal noise</a:t>
                </a:r>
              </a:p>
              <a:p>
                <a:pPr marL="285750" indent="-285750">
                  <a:spcBef>
                    <a:spcPts val="600"/>
                  </a:spcBef>
                  <a:buFont typeface="Arial" panose="020B0604020202020204" pitchFamily="34" charset="0"/>
                  <a:buChar char="•"/>
                </a:pPr>
                <a:r>
                  <a:rPr lang="en-US" sz="1600" dirty="0" err="1" smtClean="0"/>
                  <a:t>Xtlk</a:t>
                </a:r>
                <a:r>
                  <a:rPr lang="en-US" sz="1600" dirty="0" smtClean="0"/>
                  <a:t> signals that enter Rx1</a:t>
                </a:r>
              </a:p>
            </p:txBody>
          </p:sp>
        </mc:Choice>
        <mc:Fallback xmlns=""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1134" y="3683307"/>
                <a:ext cx="7461723" cy="1308050"/>
              </a:xfrm>
              <a:prstGeom prst="rect">
                <a:avLst/>
              </a:prstGeom>
              <a:blipFill rotWithShape="0">
                <a:blip r:embed="rId2"/>
                <a:stretch>
                  <a:fillRect l="-1716" t="-1860" r="-163" b="-51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9" name="Group 18"/>
          <p:cNvGrpSpPr/>
          <p:nvPr/>
        </p:nvGrpSpPr>
        <p:grpSpPr>
          <a:xfrm>
            <a:off x="701615" y="1004532"/>
            <a:ext cx="7402401" cy="2063772"/>
            <a:chOff x="662670" y="1186430"/>
            <a:chExt cx="7402401" cy="2063772"/>
          </a:xfrm>
        </p:grpSpPr>
        <p:grpSp>
          <p:nvGrpSpPr>
            <p:cNvPr id="16" name="Group 15"/>
            <p:cNvGrpSpPr/>
            <p:nvPr/>
          </p:nvGrpSpPr>
          <p:grpSpPr>
            <a:xfrm>
              <a:off x="4942201" y="1969125"/>
              <a:ext cx="2329511" cy="478256"/>
              <a:chOff x="4113269" y="1640651"/>
              <a:chExt cx="2329511" cy="478256"/>
            </a:xfrm>
          </p:grpSpPr>
          <p:sp>
            <p:nvSpPr>
              <p:cNvPr id="2" name="Isosceles Triangle 1"/>
              <p:cNvSpPr/>
              <p:nvPr/>
            </p:nvSpPr>
            <p:spPr>
              <a:xfrm rot="5400000">
                <a:off x="4088217" y="1667970"/>
                <a:ext cx="475989" cy="425885"/>
              </a:xfrm>
              <a:prstGeom prst="triangle">
                <a:avLst/>
              </a:prstGeom>
              <a:noFill/>
              <a:ln w="63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  <p:sp>
            <p:nvSpPr>
              <p:cNvPr id="3" name="Rectangle 2"/>
              <p:cNvSpPr/>
              <p:nvPr/>
            </p:nvSpPr>
            <p:spPr>
              <a:xfrm>
                <a:off x="4716954" y="1703477"/>
                <a:ext cx="1126203" cy="354867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63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  <p:sp>
            <p:nvSpPr>
              <p:cNvPr id="52" name="Isosceles Triangle 51"/>
              <p:cNvSpPr/>
              <p:nvPr/>
            </p:nvSpPr>
            <p:spPr>
              <a:xfrm rot="5400000">
                <a:off x="5991843" y="1665703"/>
                <a:ext cx="475989" cy="425885"/>
              </a:xfrm>
              <a:prstGeom prst="triangle">
                <a:avLst/>
              </a:prstGeom>
              <a:noFill/>
              <a:ln w="63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  <p:sp>
            <p:nvSpPr>
              <p:cNvPr id="55" name="TextBox 54"/>
              <p:cNvSpPr txBox="1"/>
              <p:nvPr/>
            </p:nvSpPr>
            <p:spPr>
              <a:xfrm>
                <a:off x="4140536" y="1743882"/>
                <a:ext cx="348813" cy="276999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r>
                  <a:rPr lang="en-US" sz="1200" dirty="0" smtClean="0"/>
                  <a:t>Tx2</a:t>
                </a:r>
              </a:p>
            </p:txBody>
          </p:sp>
          <p:sp>
            <p:nvSpPr>
              <p:cNvPr id="56" name="TextBox 55"/>
              <p:cNvSpPr txBox="1"/>
              <p:nvPr/>
            </p:nvSpPr>
            <p:spPr>
              <a:xfrm>
                <a:off x="6054754" y="1741242"/>
                <a:ext cx="364843" cy="276999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r>
                  <a:rPr lang="en-US" sz="1200" dirty="0" smtClean="0"/>
                  <a:t>Rx2</a:t>
                </a:r>
              </a:p>
            </p:txBody>
          </p:sp>
          <p:sp>
            <p:nvSpPr>
              <p:cNvPr id="88" name="TextBox 87"/>
              <p:cNvSpPr txBox="1"/>
              <p:nvPr/>
            </p:nvSpPr>
            <p:spPr>
              <a:xfrm>
                <a:off x="4963685" y="1745434"/>
                <a:ext cx="789640" cy="276999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r>
                  <a:rPr lang="en-US" sz="1200" dirty="0" smtClean="0"/>
                  <a:t>Channel 2</a:t>
                </a:r>
              </a:p>
            </p:txBody>
          </p:sp>
          <p:cxnSp>
            <p:nvCxnSpPr>
              <p:cNvPr id="90" name="Straight Connector 89"/>
              <p:cNvCxnSpPr>
                <a:stCxn id="2" idx="0"/>
                <a:endCxn id="3" idx="1"/>
              </p:cNvCxnSpPr>
              <p:nvPr/>
            </p:nvCxnSpPr>
            <p:spPr>
              <a:xfrm flipV="1">
                <a:off x="4539154" y="1880911"/>
                <a:ext cx="177800" cy="2"/>
              </a:xfrm>
              <a:prstGeom prst="line">
                <a:avLst/>
              </a:prstGeom>
              <a:ln w="63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Straight Connector 91"/>
              <p:cNvCxnSpPr>
                <a:endCxn id="52" idx="3"/>
              </p:cNvCxnSpPr>
              <p:nvPr/>
            </p:nvCxnSpPr>
            <p:spPr>
              <a:xfrm>
                <a:off x="5839095" y="1878644"/>
                <a:ext cx="177800" cy="2"/>
              </a:xfrm>
              <a:prstGeom prst="line">
                <a:avLst/>
              </a:prstGeom>
              <a:ln w="63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" name="Group 14"/>
            <p:cNvGrpSpPr/>
            <p:nvPr/>
          </p:nvGrpSpPr>
          <p:grpSpPr>
            <a:xfrm>
              <a:off x="1441480" y="1969125"/>
              <a:ext cx="2349603" cy="475989"/>
              <a:chOff x="1765020" y="1640651"/>
              <a:chExt cx="2349603" cy="475989"/>
            </a:xfrm>
          </p:grpSpPr>
          <p:sp>
            <p:nvSpPr>
              <p:cNvPr id="65" name="Isosceles Triangle 64"/>
              <p:cNvSpPr/>
              <p:nvPr/>
            </p:nvSpPr>
            <p:spPr>
              <a:xfrm rot="5400000">
                <a:off x="1739968" y="1665703"/>
                <a:ext cx="475989" cy="425885"/>
              </a:xfrm>
              <a:prstGeom prst="triangle">
                <a:avLst/>
              </a:prstGeom>
              <a:noFill/>
              <a:ln w="63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  <p:sp>
            <p:nvSpPr>
              <p:cNvPr id="66" name="Rectangle 65"/>
              <p:cNvSpPr/>
              <p:nvPr/>
            </p:nvSpPr>
            <p:spPr>
              <a:xfrm>
                <a:off x="2394223" y="1701210"/>
                <a:ext cx="1116715" cy="354867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63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  <p:sp>
            <p:nvSpPr>
              <p:cNvPr id="67" name="Isosceles Triangle 66"/>
              <p:cNvSpPr/>
              <p:nvPr/>
            </p:nvSpPr>
            <p:spPr>
              <a:xfrm rot="5400000">
                <a:off x="3663686" y="1665703"/>
                <a:ext cx="475989" cy="425885"/>
              </a:xfrm>
              <a:prstGeom prst="triangle">
                <a:avLst/>
              </a:prstGeom>
              <a:noFill/>
              <a:ln w="63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  <p:sp>
            <p:nvSpPr>
              <p:cNvPr id="68" name="TextBox 67"/>
              <p:cNvSpPr txBox="1"/>
              <p:nvPr/>
            </p:nvSpPr>
            <p:spPr>
              <a:xfrm>
                <a:off x="1807626" y="1737878"/>
                <a:ext cx="348813" cy="276999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r>
                  <a:rPr lang="en-US" sz="1200" dirty="0" smtClean="0"/>
                  <a:t>Tx1</a:t>
                </a:r>
              </a:p>
            </p:txBody>
          </p:sp>
          <p:sp>
            <p:nvSpPr>
              <p:cNvPr id="69" name="TextBox 68"/>
              <p:cNvSpPr txBox="1"/>
              <p:nvPr/>
            </p:nvSpPr>
            <p:spPr>
              <a:xfrm>
                <a:off x="3715204" y="1737878"/>
                <a:ext cx="364843" cy="276999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r>
                  <a:rPr lang="en-US" sz="1200" dirty="0" smtClean="0"/>
                  <a:t>Rx1</a:t>
                </a:r>
              </a:p>
            </p:txBody>
          </p:sp>
          <p:sp>
            <p:nvSpPr>
              <p:cNvPr id="70" name="TextBox 69"/>
              <p:cNvSpPr txBox="1"/>
              <p:nvPr/>
            </p:nvSpPr>
            <p:spPr>
              <a:xfrm>
                <a:off x="2632338" y="1737877"/>
                <a:ext cx="789640" cy="276999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r>
                  <a:rPr lang="en-US" sz="1200" dirty="0" smtClean="0"/>
                  <a:t>Channel 1</a:t>
                </a:r>
              </a:p>
            </p:txBody>
          </p:sp>
          <p:cxnSp>
            <p:nvCxnSpPr>
              <p:cNvPr id="71" name="Straight Connector 70"/>
              <p:cNvCxnSpPr>
                <a:stCxn id="65" idx="0"/>
              </p:cNvCxnSpPr>
              <p:nvPr/>
            </p:nvCxnSpPr>
            <p:spPr>
              <a:xfrm flipV="1">
                <a:off x="2190905" y="1878644"/>
                <a:ext cx="177800" cy="2"/>
              </a:xfrm>
              <a:prstGeom prst="line">
                <a:avLst/>
              </a:prstGeom>
              <a:ln w="63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>
                <a:stCxn id="66" idx="3"/>
                <a:endCxn id="67" idx="3"/>
              </p:cNvCxnSpPr>
              <p:nvPr/>
            </p:nvCxnSpPr>
            <p:spPr>
              <a:xfrm>
                <a:off x="3510938" y="1878644"/>
                <a:ext cx="177800" cy="2"/>
              </a:xfrm>
              <a:prstGeom prst="line">
                <a:avLst/>
              </a:prstGeom>
              <a:ln w="63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" name="Right Brace 12"/>
            <p:cNvSpPr/>
            <p:nvPr/>
          </p:nvSpPr>
          <p:spPr>
            <a:xfrm rot="16200000">
              <a:off x="2418627" y="620621"/>
              <a:ext cx="321663" cy="2190744"/>
            </a:xfrm>
            <a:prstGeom prst="rightBrac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4" name="TextBox 153"/>
                <p:cNvSpPr txBox="1"/>
                <p:nvPr/>
              </p:nvSpPr>
              <p:spPr>
                <a:xfrm>
                  <a:off x="1684877" y="1186430"/>
                  <a:ext cx="2037481" cy="338554"/>
                </a:xfrm>
                <a:prstGeom prst="rect">
                  <a:avLst/>
                </a:prstGeom>
                <a:noFill/>
              </p:spPr>
              <p:txBody>
                <a:bodyPr wrap="none" l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  <m:t>𝑹𝒙</m:t>
                            </m:r>
                            <m: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  <m:t>𝟏</m:t>
                            </m:r>
                            <m: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  <m:t>𝒐𝒖𝒕𝒑𝒖𝒕</m:t>
                            </m:r>
                            <m: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  <m:t>𝑰𝑹</m:t>
                            </m:r>
                            <m: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  <m:t>𝒉</m:t>
                            </m:r>
                          </m:e>
                          <m:sub>
                            <m: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oMath>
                    </m:oMathPara>
                  </a14:m>
                  <a:endParaRPr lang="en-US" sz="1600" b="1" dirty="0" smtClean="0"/>
                </a:p>
              </p:txBody>
            </p:sp>
          </mc:Choice>
          <mc:Fallback xmlns="">
            <p:sp>
              <p:nvSpPr>
                <p:cNvPr id="154" name="TextBox 15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84877" y="1186430"/>
                  <a:ext cx="2037481" cy="338554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 l="-1796" b="-909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57" name="Right Brace 156"/>
            <p:cNvSpPr/>
            <p:nvPr/>
          </p:nvSpPr>
          <p:spPr>
            <a:xfrm rot="5400000" flipV="1">
              <a:off x="5966057" y="1557028"/>
              <a:ext cx="313151" cy="2306328"/>
            </a:xfrm>
            <a:prstGeom prst="rightBrac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8" name="TextBox 157"/>
                <p:cNvSpPr txBox="1"/>
                <p:nvPr/>
              </p:nvSpPr>
              <p:spPr>
                <a:xfrm>
                  <a:off x="5404754" y="2895746"/>
                  <a:ext cx="1600695" cy="354456"/>
                </a:xfrm>
                <a:prstGeom prst="rect">
                  <a:avLst/>
                </a:prstGeom>
                <a:noFill/>
              </p:spPr>
              <p:txBody>
                <a:bodyPr wrap="none" l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𝒉</m:t>
                            </m:r>
                          </m:e>
                          <m:sub>
                            <m: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  <m:r>
                          <a:rPr lang="en-US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sSubSup>
                          <m:sSubSupPr>
                            <m:ctrlP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𝒉</m:t>
                            </m:r>
                          </m:e>
                          <m:sub>
                            <m: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  <m:sup>
                            <m: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p>
                        </m:sSubSup>
                        <m:r>
                          <a:rPr lang="en-US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∗</m:t>
                        </m:r>
                        <m:sSub>
                          <m:sSubPr>
                            <m:ctrlP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𝒉</m:t>
                            </m:r>
                          </m:e>
                          <m:sub>
                            <m: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𝟏</m:t>
                            </m:r>
                            <m: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oMath>
                    </m:oMathPara>
                  </a14:m>
                  <a:endParaRPr lang="en-US" sz="1600" b="1" dirty="0" smtClean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58" name="TextBox 15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404754" y="2895746"/>
                  <a:ext cx="1600695" cy="354456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 l="-2662" b="-172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5" name="Straight Arrow Connector 4"/>
            <p:cNvCxnSpPr/>
            <p:nvPr/>
          </p:nvCxnSpPr>
          <p:spPr>
            <a:xfrm flipV="1">
              <a:off x="885806" y="2212407"/>
              <a:ext cx="567140" cy="2776"/>
            </a:xfrm>
            <a:prstGeom prst="straightConnector1">
              <a:avLst/>
            </a:prstGeom>
            <a:ln w="6350">
              <a:solidFill>
                <a:schemeClr val="tx1"/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5" name="TextBox 34"/>
                <p:cNvSpPr txBox="1"/>
                <p:nvPr/>
              </p:nvSpPr>
              <p:spPr>
                <a:xfrm>
                  <a:off x="662670" y="1866296"/>
                  <a:ext cx="537968" cy="338554"/>
                </a:xfrm>
                <a:prstGeom prst="rect">
                  <a:avLst/>
                </a:prstGeom>
                <a:noFill/>
              </p:spPr>
              <p:txBody>
                <a:bodyPr wrap="none" l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𝒅</m:t>
                        </m:r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𝒕</m:t>
                        </m:r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)</m:t>
                        </m:r>
                      </m:oMath>
                    </m:oMathPara>
                  </a14:m>
                  <a:endParaRPr lang="en-US" sz="1600" b="1" dirty="0" smtClean="0"/>
                </a:p>
              </p:txBody>
            </p:sp>
          </mc:Choice>
          <mc:Fallback xmlns="">
            <p:sp>
              <p:nvSpPr>
                <p:cNvPr id="35" name="TextBox 3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2670" y="1866296"/>
                  <a:ext cx="537968" cy="338554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 l="-7955" b="-1071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41" name="Straight Arrow Connector 40"/>
            <p:cNvCxnSpPr/>
            <p:nvPr/>
          </p:nvCxnSpPr>
          <p:spPr>
            <a:xfrm flipV="1">
              <a:off x="3867498" y="2213795"/>
              <a:ext cx="984871" cy="2776"/>
            </a:xfrm>
            <a:prstGeom prst="straightConnector1">
              <a:avLst/>
            </a:prstGeom>
            <a:ln w="6350">
              <a:solidFill>
                <a:schemeClr val="tx1"/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" name="TextBox 42"/>
                <p:cNvSpPr txBox="1"/>
                <p:nvPr/>
              </p:nvSpPr>
              <p:spPr>
                <a:xfrm>
                  <a:off x="3840889" y="1880617"/>
                  <a:ext cx="1077090" cy="338554"/>
                </a:xfrm>
                <a:prstGeom prst="rect">
                  <a:avLst/>
                </a:prstGeom>
                <a:noFill/>
              </p:spPr>
              <p:txBody>
                <a:bodyPr wrap="none" l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  <m:t>𝑽</m:t>
                            </m:r>
                          </m:e>
                          <m:sub>
                            <m: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  <m:t>𝑹𝒙</m:t>
                            </m:r>
                            <m: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  <m:t>𝟏</m:t>
                            </m:r>
                            <m: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  <m:t>𝑮𝑾</m:t>
                            </m:r>
                          </m:sub>
                        </m:sSub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𝒕</m:t>
                        </m:r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)</m:t>
                        </m:r>
                      </m:oMath>
                    </m:oMathPara>
                  </a14:m>
                  <a:endParaRPr lang="en-US" sz="1600" b="1" dirty="0" smtClean="0"/>
                </a:p>
              </p:txBody>
            </p:sp>
          </mc:Choice>
          <mc:Fallback xmlns="">
            <p:sp>
              <p:nvSpPr>
                <p:cNvPr id="43" name="TextBox 4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40889" y="1880617"/>
                  <a:ext cx="1077090" cy="338554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 l="-3390" b="-1272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44" name="Straight Arrow Connector 43"/>
            <p:cNvCxnSpPr/>
            <p:nvPr/>
          </p:nvCxnSpPr>
          <p:spPr>
            <a:xfrm flipV="1">
              <a:off x="7309571" y="2202074"/>
              <a:ext cx="567140" cy="2776"/>
            </a:xfrm>
            <a:prstGeom prst="straightConnector1">
              <a:avLst/>
            </a:prstGeom>
            <a:ln w="6350">
              <a:solidFill>
                <a:schemeClr val="tx1"/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TextBox 44"/>
                <p:cNvSpPr txBox="1"/>
                <p:nvPr/>
              </p:nvSpPr>
              <p:spPr>
                <a:xfrm>
                  <a:off x="7271712" y="1825915"/>
                  <a:ext cx="793359" cy="338554"/>
                </a:xfrm>
                <a:prstGeom prst="rect">
                  <a:avLst/>
                </a:prstGeom>
                <a:noFill/>
              </p:spPr>
              <p:txBody>
                <a:bodyPr wrap="none" l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  <m:t>𝑽</m:t>
                            </m:r>
                          </m:e>
                          <m:sub>
                            <m: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  <m:t>𝒐𝒖𝒕</m:t>
                            </m:r>
                          </m:sub>
                        </m:sSub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𝒕</m:t>
                        </m:r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)</m:t>
                        </m:r>
                      </m:oMath>
                    </m:oMathPara>
                  </a14:m>
                  <a:endParaRPr lang="en-US" sz="1600" b="1" dirty="0" smtClean="0"/>
                </a:p>
              </p:txBody>
            </p:sp>
          </mc:Choice>
          <mc:Fallback xmlns="">
            <p:sp>
              <p:nvSpPr>
                <p:cNvPr id="45" name="TextBox 4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271712" y="1825915"/>
                  <a:ext cx="793359" cy="338554"/>
                </a:xfrm>
                <a:prstGeom prst="rect">
                  <a:avLst/>
                </a:prstGeom>
                <a:blipFill rotWithShape="0">
                  <a:blip r:embed="rId7"/>
                  <a:stretch>
                    <a:fillRect l="-4615" b="-1272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919430" y="3167122"/>
                <a:ext cx="7297639" cy="354456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𝑽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𝒐𝒖𝒕</m:t>
                          </m:r>
                        </m:sub>
                      </m:sSub>
                      <m:d>
                        <m:d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en-US" sz="1600" b="1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sSub>
                            <m:sSubPr>
                              <m:ctrlPr>
                                <a:rPr lang="en-US" sz="16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1" i="1">
                                  <a:latin typeface="Cambria Math" panose="02040503050406030204" pitchFamily="18" charset="0"/>
                                </a:rPr>
                                <m:t>𝑽</m:t>
                              </m:r>
                            </m:e>
                            <m:sub>
                              <m:r>
                                <a:rPr lang="en-US" sz="1600" b="1" i="1">
                                  <a:latin typeface="Cambria Math" panose="02040503050406030204" pitchFamily="18" charset="0"/>
                                </a:rPr>
                                <m:t>𝑹𝒙</m:t>
                              </m:r>
                              <m:r>
                                <a:rPr lang="en-US" sz="16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  <m:r>
                                <a:rPr lang="en-US" sz="1600" b="1" i="1">
                                  <a:latin typeface="Cambria Math" panose="02040503050406030204" pitchFamily="18" charset="0"/>
                                </a:rPr>
                                <m:t>𝑮𝑾</m:t>
                              </m:r>
                            </m:sub>
                          </m:sSub>
                          <m:r>
                            <a:rPr lang="en-US" sz="1600" b="1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1600" b="1" i="1">
                              <a:latin typeface="Cambria Math" panose="02040503050406030204" pitchFamily="18" charset="0"/>
                            </a:rPr>
                            <m:t>𝒕</m:t>
                          </m:r>
                          <m:r>
                            <a:rPr lang="en-US" sz="1600" b="1" i="1">
                              <a:latin typeface="Cambria Math" panose="02040503050406030204" pitchFamily="18" charset="0"/>
                            </a:rPr>
                            <m:t>)∗</m:t>
                          </m:r>
                          <m:r>
                            <a:rPr lang="en-US" sz="1600" b="1" i="1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  <m:sup>
                          <m:r>
                            <a:rPr lang="en-US" sz="1600" b="1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1600" b="1" i="1">
                              <a:latin typeface="Cambria Math" panose="02040503050406030204" pitchFamily="18" charset="0"/>
                            </a:rPr>
                            <m:t>𝟏</m:t>
                          </m:r>
                        </m:sup>
                      </m:sSubSup>
                      <m:r>
                        <a:rPr lang="en-US" sz="1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∗</m:t>
                      </m:r>
                      <m:sSub>
                        <m:sSubPr>
                          <m:ctrlPr>
                            <a:rPr lang="en-US" sz="1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1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en-US" sz="1600" b="1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sSub>
                            <m:sSubPr>
                              <m:ctrlPr>
                                <a:rPr lang="en-US" sz="16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1" i="1">
                                  <a:latin typeface="Cambria Math" panose="02040503050406030204" pitchFamily="18" charset="0"/>
                                </a:rPr>
                                <m:t>𝑽</m:t>
                              </m:r>
                            </m:e>
                            <m:sub>
                              <m:r>
                                <a:rPr lang="en-US" sz="1600" b="1" i="1">
                                  <a:latin typeface="Cambria Math" panose="02040503050406030204" pitchFamily="18" charset="0"/>
                                </a:rPr>
                                <m:t>𝑹𝒙</m:t>
                              </m:r>
                              <m:r>
                                <a:rPr lang="en-US" sz="16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  <m:r>
                                <a:rPr lang="en-US" sz="1600" b="1" i="1">
                                  <a:latin typeface="Cambria Math" panose="02040503050406030204" pitchFamily="18" charset="0"/>
                                </a:rPr>
                                <m:t>𝑮𝑾</m:t>
                              </m:r>
                            </m:sub>
                          </m:sSub>
                          <m:d>
                            <m:dPr>
                              <m:ctrlPr>
                                <a:rPr lang="en-US" sz="16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600" b="1" i="1"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e>
                          </m:d>
                          <m:r>
                            <a:rPr lang="en-US" sz="1600" b="1" i="1">
                              <a:latin typeface="Cambria Math" panose="02040503050406030204" pitchFamily="18" charset="0"/>
                            </a:rPr>
                            <m:t>∗</m:t>
                          </m:r>
                          <m:r>
                            <a:rPr lang="en-US" sz="1600" b="1" i="1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  <m:sup>
                          <m:r>
                            <a:rPr lang="en-US" sz="1600" b="1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1600" b="1" i="1">
                              <a:latin typeface="Cambria Math" panose="02040503050406030204" pitchFamily="18" charset="0"/>
                            </a:rPr>
                            <m:t>𝟏</m:t>
                          </m:r>
                        </m:sup>
                      </m:sSubSup>
                      <m:r>
                        <a:rPr lang="en-US" sz="16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∗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sz="16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1" i="1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16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∗</m:t>
                      </m:r>
                      <m:sSub>
                        <m:sSubPr>
                          <m:ctrlPr>
                            <a:rPr lang="en-US" sz="16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𝑻𝒙</m:t>
                          </m:r>
                          <m:r>
                            <a:rPr lang="en-US" sz="16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16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𝑨𝑪</m:t>
                          </m:r>
                          <m:r>
                            <a:rPr lang="en-US" sz="16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16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16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𝑹𝒙</m:t>
                          </m:r>
                          <m:r>
                            <a:rPr lang="en-US" sz="16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16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𝑫𝑭𝑬</m:t>
                          </m:r>
                        </m:sub>
                      </m:sSub>
                      <m:r>
                        <a:rPr lang="en-US" sz="1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1600" b="1" dirty="0" smtClean="0"/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9430" y="3167122"/>
                <a:ext cx="7297639" cy="354456"/>
              </a:xfrm>
              <a:prstGeom prst="rect">
                <a:avLst/>
              </a:prstGeom>
              <a:blipFill rotWithShape="0">
                <a:blip r:embed="rId8"/>
                <a:stretch>
                  <a:fillRect l="-167" b="-120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3137383" y="4991357"/>
                <a:ext cx="3166636" cy="354456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𝑽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𝒐𝒖𝒕</m:t>
                          </m:r>
                        </m:sub>
                      </m:sSub>
                      <m:d>
                        <m:d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⋯+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𝜹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𝑽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∗</m:t>
                      </m:r>
                      <m:sSubSup>
                        <m:sSubSupPr>
                          <m:ctrlPr>
                            <a:rPr lang="en-US" sz="1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sub>
                        <m:sup>
                          <m:r>
                            <a:rPr lang="en-US" sz="1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sup>
                      </m:sSubSup>
                      <m:r>
                        <a:rPr lang="en-US" sz="1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∗</m:t>
                      </m:r>
                      <m:sSub>
                        <m:sSubPr>
                          <m:ctrlPr>
                            <a:rPr lang="en-US" sz="16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𝑹𝒙</m:t>
                          </m:r>
                          <m:r>
                            <a:rPr lang="en-US" sz="16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16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𝑫𝑭𝑬</m:t>
                          </m:r>
                        </m:sub>
                      </m:sSub>
                    </m:oMath>
                  </m:oMathPara>
                </a14:m>
                <a:endParaRPr lang="en-US" sz="1600" b="1" dirty="0" smtClean="0"/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7383" y="4991357"/>
                <a:ext cx="3166636" cy="354456"/>
              </a:xfrm>
              <a:prstGeom prst="rect">
                <a:avLst/>
              </a:prstGeom>
              <a:blipFill rotWithShape="0">
                <a:blip r:embed="rId9"/>
                <a:stretch>
                  <a:fillRect l="-963" b="-17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0" name="TextBox 39"/>
              <p:cNvSpPr txBox="1"/>
              <p:nvPr/>
            </p:nvSpPr>
            <p:spPr>
              <a:xfrm>
                <a:off x="591134" y="5461852"/>
                <a:ext cx="8201091" cy="664413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>
                  <a:spcBef>
                    <a:spcPts val="600"/>
                  </a:spcBef>
                </a:pPr>
                <a:r>
                  <a:rPr lang="en-US" sz="1600" dirty="0" smtClean="0"/>
                  <a:t>Note that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𝐹𝐹𝑇</m:t>
                    </m:r>
                    <m:d>
                      <m:dPr>
                        <m:begChr m:val="{"/>
                        <m:endChr m:val="}"/>
                        <m:ctrlPr>
                          <a:rPr lang="en-US" sz="16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Sup>
                          <m:sSubSupPr>
                            <m:ctrlP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h</m:t>
                            </m:r>
                          </m:e>
                          <m:sub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  <m:sup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bSup>
                      </m:e>
                    </m:d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=1/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𝐹𝐹𝑇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{</m:t>
                    </m:r>
                    <m:sSub>
                      <m:sSubPr>
                        <m:ctrlPr>
                          <a:rPr lang="en-US" sz="1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r>
                  <a:rPr lang="en-US" sz="1600" dirty="0" smtClean="0"/>
                  <a:t>. </a:t>
                </a:r>
                <a:r>
                  <a:rPr lang="en-US" sz="1600" b="1" dirty="0" smtClean="0">
                    <a:solidFill>
                      <a:srgbClr val="FF0000"/>
                    </a:solidFill>
                  </a:rPr>
                  <a:t>If upstream channel has X dB loss, then </a:t>
                </a:r>
              </a:p>
              <a:p>
                <a:pPr>
                  <a:spcBef>
                    <a:spcPts val="600"/>
                  </a:spcBef>
                </a:pPr>
                <a:r>
                  <a:rPr lang="en-US" sz="1600" b="1" dirty="0" err="1" smtClean="0">
                    <a:solidFill>
                      <a:srgbClr val="FF0000"/>
                    </a:solidFill>
                  </a:rPr>
                  <a:t>redriver</a:t>
                </a:r>
                <a:r>
                  <a:rPr lang="en-US" sz="1600" b="1" dirty="0" smtClean="0">
                    <a:solidFill>
                      <a:srgbClr val="FF0000"/>
                    </a:solidFill>
                  </a:rPr>
                  <a:t> nonlinearity, noise and </a:t>
                </a:r>
                <a:r>
                  <a:rPr lang="en-US" sz="1600" b="1" dirty="0" err="1" smtClean="0">
                    <a:solidFill>
                      <a:srgbClr val="FF0000"/>
                    </a:solidFill>
                  </a:rPr>
                  <a:t>xtlk</a:t>
                </a:r>
                <a:r>
                  <a:rPr lang="en-US" sz="1600" b="1" dirty="0" smtClean="0">
                    <a:solidFill>
                      <a:srgbClr val="FF0000"/>
                    </a:solidFill>
                  </a:rPr>
                  <a:t> are amplified by X </a:t>
                </a:r>
                <a:r>
                  <a:rPr lang="en-US" sz="1600" b="1" smtClean="0">
                    <a:solidFill>
                      <a:srgbClr val="FF0000"/>
                    </a:solidFill>
                  </a:rPr>
                  <a:t>dB </a:t>
                </a:r>
                <a:r>
                  <a:rPr lang="en-US" sz="1600" b="1" smtClean="0">
                    <a:solidFill>
                      <a:srgbClr val="FF0000"/>
                    </a:solidFill>
                  </a:rPr>
                  <a:t>when they </a:t>
                </a:r>
                <a:r>
                  <a:rPr lang="en-US" sz="1600" b="1" dirty="0" smtClean="0">
                    <a:solidFill>
                      <a:srgbClr val="FF0000"/>
                    </a:solidFill>
                  </a:rPr>
                  <a:t>reach Rx2 DFE</a:t>
                </a:r>
              </a:p>
            </p:txBody>
          </p:sp>
        </mc:Choice>
        <mc:Fallback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1134" y="5461852"/>
                <a:ext cx="8201091" cy="664413"/>
              </a:xfrm>
              <a:prstGeom prst="rect">
                <a:avLst/>
              </a:prstGeom>
              <a:blipFill rotWithShape="0">
                <a:blip r:embed="rId10"/>
                <a:stretch>
                  <a:fillRect l="-1561" t="-1835" b="-110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51410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D558541-60C9-42A2-8392-FF12533A6B7A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C9A638E2-D1D3-4A0C-B01C-2D8C87C34365}" type="datetime1">
              <a:rPr lang="en-US" smtClean="0"/>
              <a:t>5/8/2017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701615" y="228004"/>
            <a:ext cx="8107047" cy="514350"/>
          </a:xfrm>
        </p:spPr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64" name="TextBox 63"/>
          <p:cNvSpPr txBox="1"/>
          <p:nvPr/>
        </p:nvSpPr>
        <p:spPr>
          <a:xfrm>
            <a:off x="469272" y="3963026"/>
            <a:ext cx="8217528" cy="1938992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dirty="0" smtClean="0"/>
              <a:t>This problem is caused by having to obtain h</a:t>
            </a:r>
            <a:r>
              <a:rPr lang="en-US" baseline="-25000" dirty="0" smtClean="0"/>
              <a:t>2</a:t>
            </a:r>
            <a:r>
              <a:rPr lang="en-US" dirty="0" smtClean="0"/>
              <a:t> by deconvolution, which in turn is caused by including upstream channel IR h</a:t>
            </a:r>
            <a:r>
              <a:rPr lang="en-US" baseline="-25000" dirty="0" smtClean="0"/>
              <a:t>1</a:t>
            </a:r>
            <a:r>
              <a:rPr lang="en-US" dirty="0" smtClean="0"/>
              <a:t> in the input IR to Rx2 </a:t>
            </a:r>
            <a:r>
              <a:rPr lang="en-US" dirty="0" err="1" smtClean="0"/>
              <a:t>Init</a:t>
            </a:r>
            <a:endParaRPr lang="en-US" dirty="0"/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dirty="0" smtClean="0"/>
              <a:t>Problems of deconvolution intensify with the presence of </a:t>
            </a:r>
            <a:r>
              <a:rPr lang="en-US" dirty="0" err="1" smtClean="0"/>
              <a:t>redriver</a:t>
            </a:r>
            <a:endParaRPr lang="en-US" dirty="0" smtClean="0"/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dirty="0" smtClean="0"/>
              <a:t>Can’t be resolved by incremental changes of current flow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endParaRPr lang="en-US" dirty="0" smtClean="0"/>
          </a:p>
        </p:txBody>
      </p:sp>
      <p:grpSp>
        <p:nvGrpSpPr>
          <p:cNvPr id="19" name="Group 18"/>
          <p:cNvGrpSpPr/>
          <p:nvPr/>
        </p:nvGrpSpPr>
        <p:grpSpPr>
          <a:xfrm>
            <a:off x="701615" y="1004532"/>
            <a:ext cx="7402401" cy="2063772"/>
            <a:chOff x="662670" y="1186430"/>
            <a:chExt cx="7402401" cy="2063772"/>
          </a:xfrm>
        </p:grpSpPr>
        <p:grpSp>
          <p:nvGrpSpPr>
            <p:cNvPr id="16" name="Group 15"/>
            <p:cNvGrpSpPr/>
            <p:nvPr/>
          </p:nvGrpSpPr>
          <p:grpSpPr>
            <a:xfrm>
              <a:off x="4942201" y="1969125"/>
              <a:ext cx="2329511" cy="478256"/>
              <a:chOff x="4113269" y="1640651"/>
              <a:chExt cx="2329511" cy="478256"/>
            </a:xfrm>
          </p:grpSpPr>
          <p:sp>
            <p:nvSpPr>
              <p:cNvPr id="2" name="Isosceles Triangle 1"/>
              <p:cNvSpPr/>
              <p:nvPr/>
            </p:nvSpPr>
            <p:spPr>
              <a:xfrm rot="5400000">
                <a:off x="4088217" y="1667970"/>
                <a:ext cx="475989" cy="425885"/>
              </a:xfrm>
              <a:prstGeom prst="triangle">
                <a:avLst/>
              </a:prstGeom>
              <a:noFill/>
              <a:ln w="63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  <p:sp>
            <p:nvSpPr>
              <p:cNvPr id="3" name="Rectangle 2"/>
              <p:cNvSpPr/>
              <p:nvPr/>
            </p:nvSpPr>
            <p:spPr>
              <a:xfrm>
                <a:off x="4716954" y="1703477"/>
                <a:ext cx="1126203" cy="354867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63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  <p:sp>
            <p:nvSpPr>
              <p:cNvPr id="52" name="Isosceles Triangle 51"/>
              <p:cNvSpPr/>
              <p:nvPr/>
            </p:nvSpPr>
            <p:spPr>
              <a:xfrm rot="5400000">
                <a:off x="5991843" y="1665703"/>
                <a:ext cx="475989" cy="425885"/>
              </a:xfrm>
              <a:prstGeom prst="triangle">
                <a:avLst/>
              </a:prstGeom>
              <a:noFill/>
              <a:ln w="63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  <p:sp>
            <p:nvSpPr>
              <p:cNvPr id="55" name="TextBox 54"/>
              <p:cNvSpPr txBox="1"/>
              <p:nvPr/>
            </p:nvSpPr>
            <p:spPr>
              <a:xfrm>
                <a:off x="4140536" y="1743882"/>
                <a:ext cx="348813" cy="276999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r>
                  <a:rPr lang="en-US" sz="1200" dirty="0" smtClean="0"/>
                  <a:t>Tx2</a:t>
                </a:r>
              </a:p>
            </p:txBody>
          </p:sp>
          <p:sp>
            <p:nvSpPr>
              <p:cNvPr id="56" name="TextBox 55"/>
              <p:cNvSpPr txBox="1"/>
              <p:nvPr/>
            </p:nvSpPr>
            <p:spPr>
              <a:xfrm>
                <a:off x="6054754" y="1741242"/>
                <a:ext cx="364843" cy="276999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r>
                  <a:rPr lang="en-US" sz="1200" dirty="0" smtClean="0"/>
                  <a:t>Rx2</a:t>
                </a:r>
              </a:p>
            </p:txBody>
          </p:sp>
          <p:sp>
            <p:nvSpPr>
              <p:cNvPr id="88" name="TextBox 87"/>
              <p:cNvSpPr txBox="1"/>
              <p:nvPr/>
            </p:nvSpPr>
            <p:spPr>
              <a:xfrm>
                <a:off x="4963685" y="1745434"/>
                <a:ext cx="789640" cy="276999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r>
                  <a:rPr lang="en-US" sz="1200" dirty="0" smtClean="0"/>
                  <a:t>Channel 2</a:t>
                </a:r>
              </a:p>
            </p:txBody>
          </p:sp>
          <p:cxnSp>
            <p:nvCxnSpPr>
              <p:cNvPr id="90" name="Straight Connector 89"/>
              <p:cNvCxnSpPr>
                <a:stCxn id="2" idx="0"/>
                <a:endCxn id="3" idx="1"/>
              </p:cNvCxnSpPr>
              <p:nvPr/>
            </p:nvCxnSpPr>
            <p:spPr>
              <a:xfrm flipV="1">
                <a:off x="4539154" y="1880911"/>
                <a:ext cx="177800" cy="2"/>
              </a:xfrm>
              <a:prstGeom prst="line">
                <a:avLst/>
              </a:prstGeom>
              <a:ln w="63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Straight Connector 91"/>
              <p:cNvCxnSpPr>
                <a:endCxn id="52" idx="3"/>
              </p:cNvCxnSpPr>
              <p:nvPr/>
            </p:nvCxnSpPr>
            <p:spPr>
              <a:xfrm>
                <a:off x="5839095" y="1878644"/>
                <a:ext cx="177800" cy="2"/>
              </a:xfrm>
              <a:prstGeom prst="line">
                <a:avLst/>
              </a:prstGeom>
              <a:ln w="63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" name="Group 14"/>
            <p:cNvGrpSpPr/>
            <p:nvPr/>
          </p:nvGrpSpPr>
          <p:grpSpPr>
            <a:xfrm>
              <a:off x="1441480" y="1969125"/>
              <a:ext cx="2349603" cy="475989"/>
              <a:chOff x="1765020" y="1640651"/>
              <a:chExt cx="2349603" cy="475989"/>
            </a:xfrm>
          </p:grpSpPr>
          <p:sp>
            <p:nvSpPr>
              <p:cNvPr id="65" name="Isosceles Triangle 64"/>
              <p:cNvSpPr/>
              <p:nvPr/>
            </p:nvSpPr>
            <p:spPr>
              <a:xfrm rot="5400000">
                <a:off x="1739968" y="1665703"/>
                <a:ext cx="475989" cy="425885"/>
              </a:xfrm>
              <a:prstGeom prst="triangle">
                <a:avLst/>
              </a:prstGeom>
              <a:noFill/>
              <a:ln w="63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  <p:sp>
            <p:nvSpPr>
              <p:cNvPr id="66" name="Rectangle 65"/>
              <p:cNvSpPr/>
              <p:nvPr/>
            </p:nvSpPr>
            <p:spPr>
              <a:xfrm>
                <a:off x="2394223" y="1701210"/>
                <a:ext cx="1116715" cy="354867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63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  <p:sp>
            <p:nvSpPr>
              <p:cNvPr id="67" name="Isosceles Triangle 66"/>
              <p:cNvSpPr/>
              <p:nvPr/>
            </p:nvSpPr>
            <p:spPr>
              <a:xfrm rot="5400000">
                <a:off x="3663686" y="1665703"/>
                <a:ext cx="475989" cy="425885"/>
              </a:xfrm>
              <a:prstGeom prst="triangle">
                <a:avLst/>
              </a:prstGeom>
              <a:noFill/>
              <a:ln w="63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  <p:sp>
            <p:nvSpPr>
              <p:cNvPr id="68" name="TextBox 67"/>
              <p:cNvSpPr txBox="1"/>
              <p:nvPr/>
            </p:nvSpPr>
            <p:spPr>
              <a:xfrm>
                <a:off x="1807626" y="1737878"/>
                <a:ext cx="348813" cy="276999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r>
                  <a:rPr lang="en-US" sz="1200" dirty="0" smtClean="0"/>
                  <a:t>Tx1</a:t>
                </a:r>
              </a:p>
            </p:txBody>
          </p:sp>
          <p:sp>
            <p:nvSpPr>
              <p:cNvPr id="69" name="TextBox 68"/>
              <p:cNvSpPr txBox="1"/>
              <p:nvPr/>
            </p:nvSpPr>
            <p:spPr>
              <a:xfrm>
                <a:off x="3715204" y="1737878"/>
                <a:ext cx="364843" cy="276999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r>
                  <a:rPr lang="en-US" sz="1200" dirty="0" smtClean="0"/>
                  <a:t>Rx1</a:t>
                </a:r>
              </a:p>
            </p:txBody>
          </p:sp>
          <p:sp>
            <p:nvSpPr>
              <p:cNvPr id="70" name="TextBox 69"/>
              <p:cNvSpPr txBox="1"/>
              <p:nvPr/>
            </p:nvSpPr>
            <p:spPr>
              <a:xfrm>
                <a:off x="2632338" y="1737877"/>
                <a:ext cx="789640" cy="276999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r>
                  <a:rPr lang="en-US" sz="1200" dirty="0" smtClean="0"/>
                  <a:t>Channel 1</a:t>
                </a:r>
              </a:p>
            </p:txBody>
          </p:sp>
          <p:cxnSp>
            <p:nvCxnSpPr>
              <p:cNvPr id="71" name="Straight Connector 70"/>
              <p:cNvCxnSpPr>
                <a:stCxn id="65" idx="0"/>
              </p:cNvCxnSpPr>
              <p:nvPr/>
            </p:nvCxnSpPr>
            <p:spPr>
              <a:xfrm flipV="1">
                <a:off x="2190905" y="1878644"/>
                <a:ext cx="177800" cy="2"/>
              </a:xfrm>
              <a:prstGeom prst="line">
                <a:avLst/>
              </a:prstGeom>
              <a:ln w="63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>
                <a:stCxn id="66" idx="3"/>
                <a:endCxn id="67" idx="3"/>
              </p:cNvCxnSpPr>
              <p:nvPr/>
            </p:nvCxnSpPr>
            <p:spPr>
              <a:xfrm>
                <a:off x="3510938" y="1878644"/>
                <a:ext cx="177800" cy="2"/>
              </a:xfrm>
              <a:prstGeom prst="line">
                <a:avLst/>
              </a:prstGeom>
              <a:ln w="63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" name="Right Brace 12"/>
            <p:cNvSpPr/>
            <p:nvPr/>
          </p:nvSpPr>
          <p:spPr>
            <a:xfrm rot="16200000">
              <a:off x="2418627" y="620621"/>
              <a:ext cx="321663" cy="2190744"/>
            </a:xfrm>
            <a:prstGeom prst="rightBrac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4" name="TextBox 153"/>
                <p:cNvSpPr txBox="1"/>
                <p:nvPr/>
              </p:nvSpPr>
              <p:spPr>
                <a:xfrm>
                  <a:off x="1684877" y="1186430"/>
                  <a:ext cx="2037481" cy="338554"/>
                </a:xfrm>
                <a:prstGeom prst="rect">
                  <a:avLst/>
                </a:prstGeom>
                <a:noFill/>
              </p:spPr>
              <p:txBody>
                <a:bodyPr wrap="none" l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  <m:t>𝑹𝒙</m:t>
                            </m:r>
                            <m: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  <m:t>𝟏</m:t>
                            </m:r>
                            <m: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  <m:t>𝒐𝒖𝒕𝒑𝒖𝒕</m:t>
                            </m:r>
                            <m: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  <m:t>𝑰𝑹</m:t>
                            </m:r>
                            <m: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  <m:t>𝒉</m:t>
                            </m:r>
                          </m:e>
                          <m:sub>
                            <m: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oMath>
                    </m:oMathPara>
                  </a14:m>
                  <a:endParaRPr lang="en-US" sz="1600" b="1" dirty="0" smtClean="0"/>
                </a:p>
              </p:txBody>
            </p:sp>
          </mc:Choice>
          <mc:Fallback xmlns="">
            <p:sp>
              <p:nvSpPr>
                <p:cNvPr id="154" name="TextBox 15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84877" y="1186430"/>
                  <a:ext cx="2037481" cy="338554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 l="-1796" b="-909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57" name="Right Brace 156"/>
            <p:cNvSpPr/>
            <p:nvPr/>
          </p:nvSpPr>
          <p:spPr>
            <a:xfrm rot="5400000" flipV="1">
              <a:off x="5966057" y="1557028"/>
              <a:ext cx="313151" cy="2306328"/>
            </a:xfrm>
            <a:prstGeom prst="rightBrac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8" name="TextBox 157"/>
                <p:cNvSpPr txBox="1"/>
                <p:nvPr/>
              </p:nvSpPr>
              <p:spPr>
                <a:xfrm>
                  <a:off x="5404754" y="2895746"/>
                  <a:ext cx="1600695" cy="354456"/>
                </a:xfrm>
                <a:prstGeom prst="rect">
                  <a:avLst/>
                </a:prstGeom>
                <a:noFill/>
              </p:spPr>
              <p:txBody>
                <a:bodyPr wrap="none" l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𝒉</m:t>
                            </m:r>
                          </m:e>
                          <m:sub>
                            <m: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  <m:r>
                          <a:rPr lang="en-US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sSubSup>
                          <m:sSubSupPr>
                            <m:ctrlP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𝒉</m:t>
                            </m:r>
                          </m:e>
                          <m:sub>
                            <m: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  <m:sup>
                            <m: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p>
                        </m:sSubSup>
                        <m:r>
                          <a:rPr lang="en-US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∗</m:t>
                        </m:r>
                        <m:sSub>
                          <m:sSubPr>
                            <m:ctrlP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𝒉</m:t>
                            </m:r>
                          </m:e>
                          <m:sub>
                            <m: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𝟏</m:t>
                            </m:r>
                            <m: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oMath>
                    </m:oMathPara>
                  </a14:m>
                  <a:endParaRPr lang="en-US" sz="1600" b="1" dirty="0" smtClean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58" name="TextBox 15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404754" y="2895746"/>
                  <a:ext cx="1600695" cy="354456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 l="-2662" b="-172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5" name="Straight Arrow Connector 4"/>
            <p:cNvCxnSpPr/>
            <p:nvPr/>
          </p:nvCxnSpPr>
          <p:spPr>
            <a:xfrm flipV="1">
              <a:off x="885806" y="2212407"/>
              <a:ext cx="567140" cy="2776"/>
            </a:xfrm>
            <a:prstGeom prst="straightConnector1">
              <a:avLst/>
            </a:prstGeom>
            <a:ln w="6350">
              <a:solidFill>
                <a:schemeClr val="tx1"/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5" name="TextBox 34"/>
                <p:cNvSpPr txBox="1"/>
                <p:nvPr/>
              </p:nvSpPr>
              <p:spPr>
                <a:xfrm>
                  <a:off x="662670" y="1866296"/>
                  <a:ext cx="537968" cy="338554"/>
                </a:xfrm>
                <a:prstGeom prst="rect">
                  <a:avLst/>
                </a:prstGeom>
                <a:noFill/>
              </p:spPr>
              <p:txBody>
                <a:bodyPr wrap="none" l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𝒅</m:t>
                        </m:r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𝒕</m:t>
                        </m:r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)</m:t>
                        </m:r>
                      </m:oMath>
                    </m:oMathPara>
                  </a14:m>
                  <a:endParaRPr lang="en-US" sz="1600" b="1" dirty="0" smtClean="0"/>
                </a:p>
              </p:txBody>
            </p:sp>
          </mc:Choice>
          <mc:Fallback xmlns="">
            <p:sp>
              <p:nvSpPr>
                <p:cNvPr id="35" name="TextBox 3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2670" y="1866296"/>
                  <a:ext cx="537968" cy="338554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 l="-7955" b="-1071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41" name="Straight Arrow Connector 40"/>
            <p:cNvCxnSpPr/>
            <p:nvPr/>
          </p:nvCxnSpPr>
          <p:spPr>
            <a:xfrm flipV="1">
              <a:off x="3867498" y="2213795"/>
              <a:ext cx="984871" cy="2776"/>
            </a:xfrm>
            <a:prstGeom prst="straightConnector1">
              <a:avLst/>
            </a:prstGeom>
            <a:ln w="6350">
              <a:solidFill>
                <a:schemeClr val="tx1"/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" name="TextBox 42"/>
                <p:cNvSpPr txBox="1"/>
                <p:nvPr/>
              </p:nvSpPr>
              <p:spPr>
                <a:xfrm>
                  <a:off x="3840889" y="1880617"/>
                  <a:ext cx="1077090" cy="338554"/>
                </a:xfrm>
                <a:prstGeom prst="rect">
                  <a:avLst/>
                </a:prstGeom>
                <a:noFill/>
              </p:spPr>
              <p:txBody>
                <a:bodyPr wrap="none" l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  <m:t>𝑽</m:t>
                            </m:r>
                          </m:e>
                          <m:sub>
                            <m: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  <m:t>𝑹𝒙</m:t>
                            </m:r>
                            <m: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  <m:t>𝟏</m:t>
                            </m:r>
                            <m: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  <m:t>𝑮𝑾</m:t>
                            </m:r>
                          </m:sub>
                        </m:sSub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𝒕</m:t>
                        </m:r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)</m:t>
                        </m:r>
                      </m:oMath>
                    </m:oMathPara>
                  </a14:m>
                  <a:endParaRPr lang="en-US" sz="1600" b="1" dirty="0" smtClean="0"/>
                </a:p>
              </p:txBody>
            </p:sp>
          </mc:Choice>
          <mc:Fallback xmlns="">
            <p:sp>
              <p:nvSpPr>
                <p:cNvPr id="43" name="TextBox 4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40889" y="1880617"/>
                  <a:ext cx="1077090" cy="338554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 l="-3390" b="-1272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44" name="Straight Arrow Connector 43"/>
            <p:cNvCxnSpPr/>
            <p:nvPr/>
          </p:nvCxnSpPr>
          <p:spPr>
            <a:xfrm flipV="1">
              <a:off x="7309571" y="2202074"/>
              <a:ext cx="567140" cy="2776"/>
            </a:xfrm>
            <a:prstGeom prst="straightConnector1">
              <a:avLst/>
            </a:prstGeom>
            <a:ln w="6350">
              <a:solidFill>
                <a:schemeClr val="tx1"/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TextBox 44"/>
                <p:cNvSpPr txBox="1"/>
                <p:nvPr/>
              </p:nvSpPr>
              <p:spPr>
                <a:xfrm>
                  <a:off x="7271712" y="1825915"/>
                  <a:ext cx="793359" cy="338554"/>
                </a:xfrm>
                <a:prstGeom prst="rect">
                  <a:avLst/>
                </a:prstGeom>
                <a:noFill/>
              </p:spPr>
              <p:txBody>
                <a:bodyPr wrap="none" l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  <m:t>𝑽</m:t>
                            </m:r>
                          </m:e>
                          <m:sub>
                            <m: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  <m:t>𝒐𝒖𝒕</m:t>
                            </m:r>
                          </m:sub>
                        </m:sSub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𝒕</m:t>
                        </m:r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)</m:t>
                        </m:r>
                      </m:oMath>
                    </m:oMathPara>
                  </a14:m>
                  <a:endParaRPr lang="en-US" sz="1600" b="1" dirty="0" smtClean="0"/>
                </a:p>
              </p:txBody>
            </p:sp>
          </mc:Choice>
          <mc:Fallback xmlns="">
            <p:sp>
              <p:nvSpPr>
                <p:cNvPr id="45" name="TextBox 4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271712" y="1825915"/>
                  <a:ext cx="793359" cy="338554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 l="-4615" b="-1272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46" name="Right Brace 45"/>
          <p:cNvSpPr/>
          <p:nvPr/>
        </p:nvSpPr>
        <p:spPr>
          <a:xfrm rot="5400000" flipV="1">
            <a:off x="4271651" y="286152"/>
            <a:ext cx="332991" cy="5830231"/>
          </a:xfrm>
          <a:prstGeom prst="rightBrac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3547350" y="3329622"/>
                <a:ext cx="2236253" cy="338554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𝒐𝒖𝒕𝒑𝒖𝒕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𝑰𝑹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en-US" sz="1600" b="1" dirty="0" smtClean="0"/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7350" y="3329622"/>
                <a:ext cx="2236253" cy="338554"/>
              </a:xfrm>
              <a:prstGeom prst="rect">
                <a:avLst/>
              </a:prstGeom>
              <a:blipFill rotWithShape="0">
                <a:blip r:embed="rId7"/>
                <a:stretch>
                  <a:fillRect l="-1635" b="-89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12551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eysight 4x3 Format">
  <a:themeElements>
    <a:clrScheme name="Keysight Theme">
      <a:dk1>
        <a:sysClr val="windowText" lastClr="000000"/>
      </a:dk1>
      <a:lt1>
        <a:sysClr val="window" lastClr="FFFFFF"/>
      </a:lt1>
      <a:dk2>
        <a:srgbClr val="555555"/>
      </a:dk2>
      <a:lt2>
        <a:srgbClr val="E8E8E8"/>
      </a:lt2>
      <a:accent1>
        <a:srgbClr val="24377C"/>
      </a:accent1>
      <a:accent2>
        <a:srgbClr val="8B3C8F"/>
      </a:accent2>
      <a:accent3>
        <a:srgbClr val="ED5E1A"/>
      </a:accent3>
      <a:accent4>
        <a:srgbClr val="8DC229"/>
      </a:accent4>
      <a:accent5>
        <a:srgbClr val="E90029"/>
      </a:accent5>
      <a:accent6>
        <a:srgbClr val="891518"/>
      </a:accent6>
      <a:hlink>
        <a:srgbClr val="E90029"/>
      </a:hlink>
      <a:folHlink>
        <a:srgbClr val="891518"/>
      </a:folHlink>
    </a:clrScheme>
    <a:fontScheme name="AGILENT PPT &amp; OUTLOOK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 w="6350">
          <a:noFill/>
        </a:ln>
      </a:spPr>
      <a:bodyPr rtlCol="0" anchor="ctr"/>
      <a:lstStyle>
        <a:defPPr algn="ctr">
          <a:defRPr sz="19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635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0" rtlCol="0">
        <a:spAutoFit/>
      </a:bodyPr>
      <a:lstStyle>
        <a:defPPr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Keysight V02">
      <a:dk1>
        <a:sysClr val="windowText" lastClr="000000"/>
      </a:dk1>
      <a:lt1>
        <a:sysClr val="window" lastClr="FFFFFF"/>
      </a:lt1>
      <a:dk2>
        <a:srgbClr val="555555"/>
      </a:dk2>
      <a:lt2>
        <a:srgbClr val="E8E8E8"/>
      </a:lt2>
      <a:accent1>
        <a:srgbClr val="009FE4"/>
      </a:accent1>
      <a:accent2>
        <a:srgbClr val="24377C"/>
      </a:accent2>
      <a:accent3>
        <a:srgbClr val="ED5E1A"/>
      </a:accent3>
      <a:accent4>
        <a:srgbClr val="97C228"/>
      </a:accent4>
      <a:accent5>
        <a:srgbClr val="E90029"/>
      </a:accent5>
      <a:accent6>
        <a:srgbClr val="891518"/>
      </a:accent6>
      <a:hlink>
        <a:srgbClr val="555555"/>
      </a:hlink>
      <a:folHlink>
        <a:srgbClr val="555555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Keysight V02">
      <a:dk1>
        <a:sysClr val="windowText" lastClr="000000"/>
      </a:dk1>
      <a:lt1>
        <a:sysClr val="window" lastClr="FFFFFF"/>
      </a:lt1>
      <a:dk2>
        <a:srgbClr val="555555"/>
      </a:dk2>
      <a:lt2>
        <a:srgbClr val="E8E8E8"/>
      </a:lt2>
      <a:accent1>
        <a:srgbClr val="009FE4"/>
      </a:accent1>
      <a:accent2>
        <a:srgbClr val="24377C"/>
      </a:accent2>
      <a:accent3>
        <a:srgbClr val="ED5E1A"/>
      </a:accent3>
      <a:accent4>
        <a:srgbClr val="97C228"/>
      </a:accent4>
      <a:accent5>
        <a:srgbClr val="E90029"/>
      </a:accent5>
      <a:accent6>
        <a:srgbClr val="891518"/>
      </a:accent6>
      <a:hlink>
        <a:srgbClr val="555555"/>
      </a:hlink>
      <a:folHlink>
        <a:srgbClr val="555555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27809</TotalTime>
  <Words>304</Words>
  <Application>Microsoft Office PowerPoint</Application>
  <PresentationFormat>On-screen Show (4:3)</PresentationFormat>
  <Paragraphs>87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Arial Narrow</vt:lpstr>
      <vt:lpstr>Cambria Math</vt:lpstr>
      <vt:lpstr>Symbol</vt:lpstr>
      <vt:lpstr>Wingdings</vt:lpstr>
      <vt:lpstr>Keysight 4x3 Format</vt:lpstr>
      <vt:lpstr>Problems in BIRD166 Flow</vt:lpstr>
      <vt:lpstr>BIRD166 Flow</vt:lpstr>
      <vt:lpstr>Case: Rx1 has GetWave, Tx2 and Rx2 are Both Init-only</vt:lpstr>
      <vt:lpstr>Rx2 has GetWave, Tx2 and Rx2 are both Init-only (cont’d)</vt:lpstr>
      <vt:lpstr>Summary</vt:lpstr>
    </vt:vector>
  </TitlesOfParts>
  <Company>Agilent Technologies, Inc.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Type Title Here Not to Exceed Three Lines</dc:title>
  <dc:creator>Steve Sekel;Sleigh</dc:creator>
  <cp:lastModifiedBy>RAO,FANGYI (K-USA,ex1)</cp:lastModifiedBy>
  <cp:revision>347</cp:revision>
  <dcterms:created xsi:type="dcterms:W3CDTF">2015-01-06T17:41:26Z</dcterms:created>
  <dcterms:modified xsi:type="dcterms:W3CDTF">2017-05-08T07:54:33Z</dcterms:modified>
</cp:coreProperties>
</file>